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Playfair Display"/>
      <p:regular r:id="rId30"/>
      <p:bold r:id="rId31"/>
      <p:italic r:id="rId32"/>
      <p:boldItalic r:id="rId33"/>
    </p:embeddedFont>
    <p:embeddedFont>
      <p:font typeface="Averag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6.xml"/><Relationship Id="rId33" Type="http://schemas.openxmlformats.org/officeDocument/2006/relationships/font" Target="fonts/PlayfairDisplay-boldItalic.fntdata"/><Relationship Id="rId10" Type="http://schemas.openxmlformats.org/officeDocument/2006/relationships/slide" Target="slides/slide5.xml"/><Relationship Id="rId32" Type="http://schemas.openxmlformats.org/officeDocument/2006/relationships/font" Target="fonts/PlayfairDisplay-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Averag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imgres?imgurl=https%3A%2F%2Fwww.treehugger.com%2Fthmb%2FsyoOy2EVzGMuQL_Hc7NZtdV_qf0%3D%2F867x650%2Fsmart%2Ffilters%3Ano_upscale()%2F__opt__aboutcom__coeus__resources__content_migration__mnn__images__2010__01__shutterstock_1017158344-dda6757c19e1419dafba44e1e2ed6bb9.jpg&amp;imgrefurl=https%3A%2F%2Fwww.treehugger.com%2Fdo-green-amusement-or-theme-parks-exist-4862160&amp;tbnid=w-0B5gJRhBZFTM&amp;vet=12ahUKEwiM55jZw7XtAhVajoQIHQJzCoMQMygEegUIARDXAQ..i&amp;docid=dKIvdQ6dObpt8M&amp;w=867&amp;h=650&amp;q=amusement%20parks&amp;ved=2ahUKEwiM55jZw7XtAhVajoQIHQJzCoMQMygEegUIARDXAQ"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aclk?sa=l&amp;ai=DChcSEwj73pOrl7XtAhVkG2UKHe6EA-MYABAGGgJ5bQ&amp;ae=2&amp;sig=AOD64_0lW04KUAtU1rM9zpg5tqNmJftC5g&amp;adurl&amp;ctype=5&amp;ved=2ahUKEwi29Yerl7XtAhXPi-AKHZ7kBzgQwg96BAgBEGU" TargetMode="External"/><Relationship Id="rId3" Type="http://schemas.openxmlformats.org/officeDocument/2006/relationships/hyperlink" Target="https://www.google.com/imgres?imgurl=https%3A%2F%2Fsc02.alicdn.com%2Fkf%2FHTB1I1lWCTJYBeNjy1zeq6yhzVXaD.jpg&amp;imgrefurl=https%3A%2F%2Fwww.alibaba.com%2Fproduct-detail%2FShenzhen-company-3mm-thickness-B-flute_60330492255.html&amp;tbnid=qxcAZBQUtp4I-M&amp;vet=12ahUKEwjn8Yu2l7XtAhWaZt8KHY45CnwQMygOegUIARD2Ag..i&amp;docid=9j5FPLr8h8iPNM&amp;w=640&amp;h=636&amp;q=cardboard&amp;ved=2ahUKEwjn8Yu2l7XtAhWaZt8KHY45CnwQMygOegUIARD2A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Amusement Park Picture</a:t>
            </a:r>
            <a:endParaRPr/>
          </a:p>
          <a:p>
            <a:pPr indent="0" lvl="0" marL="0" rtl="0" algn="l">
              <a:spcBef>
                <a:spcPts val="0"/>
              </a:spcBef>
              <a:spcAft>
                <a:spcPts val="0"/>
              </a:spcAft>
              <a:buNone/>
            </a:pPr>
            <a:r>
              <a:rPr lang="en"/>
              <a:t>AJ</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f3c25a1c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f3c25a1c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f3c25a1c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f3c25a1c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f3c25a1c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f3c25a1c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Celine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f3c25a1c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f3c25a1c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ebb75a2e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ebb75a2e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Rubber Band Picture</a:t>
            </a:r>
            <a:endParaRPr/>
          </a:p>
          <a:p>
            <a:pPr indent="0" lvl="0" marL="0" rtl="0" algn="l">
              <a:spcBef>
                <a:spcPts val="0"/>
              </a:spcBef>
              <a:spcAft>
                <a:spcPts val="0"/>
              </a:spcAft>
              <a:buNone/>
            </a:pPr>
            <a:r>
              <a:rPr lang="en" u="sng">
                <a:solidFill>
                  <a:schemeClr val="hlink"/>
                </a:solidFill>
                <a:hlinkClick r:id="rId3"/>
              </a:rPr>
              <a:t>Cardboard Picture</a:t>
            </a:r>
            <a:endParaRPr/>
          </a:p>
          <a:p>
            <a:pPr indent="0" lvl="0" marL="0" rtl="0" algn="l">
              <a:spcBef>
                <a:spcPts val="0"/>
              </a:spcBef>
              <a:spcAft>
                <a:spcPts val="0"/>
              </a:spcAft>
              <a:buNone/>
            </a:pPr>
            <a:r>
              <a:rPr lang="en"/>
              <a:t>AJ</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3c25a1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3c25a1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f3c25a1c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f3c25a1c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Video</a:t>
            </a:r>
            <a:endParaRPr/>
          </a:p>
          <a:p>
            <a:pPr indent="0" lvl="0" marL="0" rtl="0" algn="l">
              <a:spcBef>
                <a:spcPts val="0"/>
              </a:spcBef>
              <a:spcAft>
                <a:spcPts val="0"/>
              </a:spcAft>
              <a:buNone/>
            </a:pPr>
            <a:r>
              <a:rPr lang="en"/>
              <a:t>Celine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ebb75a2e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ebb75a2e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Celine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f1650bc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f1650bc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ebb75a2e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ebb75a2e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af3c25a1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af3c25a1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ebb75a2e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ebb75a2e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ebb75a2e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ebb75a2e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Celine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ebb75a2e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ebb75a2e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035271cf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035271cf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Celine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f3c25a1c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f3c25a1c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Celine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f3c25a1c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f3c25a1c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f3c25a1c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f3c25a1c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af3c25a1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af3c25a1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00e85253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00e85253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f3c25a1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f3c25a1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Celine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f3c25a1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f3c25a1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ebb75a2e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ebb75a2e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454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latin typeface="Playfair Display"/>
                <a:ea typeface="Playfair Display"/>
                <a:cs typeface="Playfair Display"/>
                <a:sym typeface="Playfair Display"/>
              </a:rPr>
              <a:t>Our Rube Goldberg Machine</a:t>
            </a:r>
            <a:endParaRPr sz="5000">
              <a:latin typeface="Playfair Display"/>
              <a:ea typeface="Playfair Display"/>
              <a:cs typeface="Playfair Display"/>
              <a:sym typeface="Playfair Display"/>
            </a:endParaRPr>
          </a:p>
          <a:p>
            <a:pPr indent="0" lvl="0" marL="0" rtl="0" algn="ctr">
              <a:spcBef>
                <a:spcPts val="0"/>
              </a:spcBef>
              <a:spcAft>
                <a:spcPts val="0"/>
              </a:spcAft>
              <a:buNone/>
            </a:pPr>
            <a:r>
              <a:rPr lang="en" sz="2500">
                <a:latin typeface="Playfair Display"/>
                <a:ea typeface="Playfair Display"/>
                <a:cs typeface="Playfair Display"/>
                <a:sym typeface="Playfair Display"/>
              </a:rPr>
              <a:t>A Day at the Amusement Park</a:t>
            </a:r>
            <a:endParaRPr sz="2500">
              <a:latin typeface="Playfair Display"/>
              <a:ea typeface="Playfair Display"/>
              <a:cs typeface="Playfair Display"/>
              <a:sym typeface="Playfair Display"/>
            </a:endParaRPr>
          </a:p>
          <a:p>
            <a:pPr indent="0" lvl="0" marL="0" rtl="0" algn="ctr">
              <a:spcBef>
                <a:spcPts val="0"/>
              </a:spcBef>
              <a:spcAft>
                <a:spcPts val="0"/>
              </a:spcAft>
              <a:buNone/>
            </a:pPr>
            <a:r>
              <a:t/>
            </a:r>
            <a:endParaRPr sz="4000">
              <a:latin typeface="Playfair Display"/>
              <a:ea typeface="Playfair Display"/>
              <a:cs typeface="Playfair Display"/>
              <a:sym typeface="Playfair Display"/>
            </a:endParaRPr>
          </a:p>
        </p:txBody>
      </p:sp>
      <p:sp>
        <p:nvSpPr>
          <p:cNvPr id="55" name="Google Shape;55;p13"/>
          <p:cNvSpPr txBox="1"/>
          <p:nvPr>
            <p:ph idx="1" type="subTitle"/>
          </p:nvPr>
        </p:nvSpPr>
        <p:spPr>
          <a:xfrm>
            <a:off x="311700" y="25717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Average"/>
                <a:ea typeface="Average"/>
                <a:cs typeface="Average"/>
                <a:sym typeface="Average"/>
              </a:rPr>
              <a:t>Alexander Williamson, Trevor Lau, Celine Semaan, &amp; </a:t>
            </a:r>
            <a:r>
              <a:rPr lang="en" sz="2200">
                <a:latin typeface="Average"/>
                <a:ea typeface="Average"/>
                <a:cs typeface="Average"/>
                <a:sym typeface="Average"/>
              </a:rPr>
              <a:t>Jenna Rutberg</a:t>
            </a:r>
            <a:endParaRPr sz="2200">
              <a:latin typeface="Average"/>
              <a:ea typeface="Average"/>
              <a:cs typeface="Average"/>
              <a:sym typeface="Average"/>
            </a:endParaRPr>
          </a:p>
        </p:txBody>
      </p:sp>
      <p:pic>
        <p:nvPicPr>
          <p:cNvPr id="56" name="Google Shape;56;p13"/>
          <p:cNvPicPr preferRelativeResize="0"/>
          <p:nvPr/>
        </p:nvPicPr>
        <p:blipFill rotWithShape="1">
          <a:blip r:embed="rId3">
            <a:alphaModFix/>
          </a:blip>
          <a:srcRect b="23403" l="0" r="0" t="19387"/>
          <a:stretch/>
        </p:blipFill>
        <p:spPr>
          <a:xfrm>
            <a:off x="0" y="3474825"/>
            <a:ext cx="4664700" cy="1668600"/>
          </a:xfrm>
          <a:prstGeom prst="rect">
            <a:avLst/>
          </a:prstGeom>
          <a:noFill/>
          <a:ln>
            <a:noFill/>
          </a:ln>
        </p:spPr>
      </p:pic>
      <p:pic>
        <p:nvPicPr>
          <p:cNvPr id="57" name="Google Shape;57;p13"/>
          <p:cNvPicPr preferRelativeResize="0"/>
          <p:nvPr/>
        </p:nvPicPr>
        <p:blipFill rotWithShape="1">
          <a:blip r:embed="rId3">
            <a:alphaModFix/>
          </a:blip>
          <a:srcRect b="23403" l="0" r="0" t="19387"/>
          <a:stretch/>
        </p:blipFill>
        <p:spPr>
          <a:xfrm>
            <a:off x="4479300" y="3474825"/>
            <a:ext cx="4664700" cy="1668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Elevator</a:t>
            </a:r>
            <a:endParaRPr>
              <a:latin typeface="Playfair Display"/>
              <a:ea typeface="Playfair Display"/>
              <a:cs typeface="Playfair Display"/>
              <a:sym typeface="Playfair Display"/>
            </a:endParaRPr>
          </a:p>
        </p:txBody>
      </p:sp>
      <p:sp>
        <p:nvSpPr>
          <p:cNvPr id="122" name="Google Shape;122;p22"/>
          <p:cNvSpPr txBox="1"/>
          <p:nvPr>
            <p:ph idx="1" type="body"/>
          </p:nvPr>
        </p:nvSpPr>
        <p:spPr>
          <a:xfrm>
            <a:off x="311700" y="1152475"/>
            <a:ext cx="4701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rage"/>
                <a:ea typeface="Average"/>
                <a:cs typeface="Average"/>
                <a:sym typeface="Average"/>
              </a:rPr>
              <a:t>How it works…</a:t>
            </a:r>
            <a:endParaRPr u="sng">
              <a:solidFill>
                <a:schemeClr val="dk1"/>
              </a:solidFill>
              <a:latin typeface="Average"/>
              <a:ea typeface="Average"/>
              <a:cs typeface="Average"/>
              <a:sym typeface="Average"/>
            </a:endParaRPr>
          </a:p>
          <a:p>
            <a:pPr indent="-342900" lvl="0" marL="457200" rtl="0" algn="l">
              <a:spcBef>
                <a:spcPts val="160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The marble is dropped off by the Ferris wheel, triggering a distance sensor.</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The activation of the distance sensor causes a pulley to raise a </a:t>
            </a:r>
            <a:r>
              <a:rPr lang="en">
                <a:solidFill>
                  <a:schemeClr val="dk1"/>
                </a:solidFill>
                <a:latin typeface="Average"/>
                <a:ea typeface="Average"/>
                <a:cs typeface="Average"/>
                <a:sym typeface="Average"/>
              </a:rPr>
              <a:t>cardboard</a:t>
            </a:r>
            <a:r>
              <a:rPr lang="en">
                <a:solidFill>
                  <a:schemeClr val="dk1"/>
                </a:solidFill>
                <a:latin typeface="Average"/>
                <a:ea typeface="Average"/>
                <a:cs typeface="Average"/>
                <a:sym typeface="Average"/>
              </a:rPr>
              <a:t> box, which sends a different marble rolling towards the end of the contraption.</a:t>
            </a:r>
            <a:endParaRPr>
              <a:solidFill>
                <a:schemeClr val="dk1"/>
              </a:solidFill>
              <a:latin typeface="Average"/>
              <a:ea typeface="Average"/>
              <a:cs typeface="Average"/>
              <a:sym typeface="Average"/>
            </a:endParaRPr>
          </a:p>
        </p:txBody>
      </p:sp>
      <p:pic>
        <p:nvPicPr>
          <p:cNvPr id="123" name="Google Shape;123;p22"/>
          <p:cNvPicPr preferRelativeResize="0"/>
          <p:nvPr/>
        </p:nvPicPr>
        <p:blipFill>
          <a:blip r:embed="rId3">
            <a:alphaModFix/>
          </a:blip>
          <a:stretch>
            <a:fillRect/>
          </a:stretch>
        </p:blipFill>
        <p:spPr>
          <a:xfrm>
            <a:off x="5286381" y="0"/>
            <a:ext cx="3857619"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4212900" y="445025"/>
            <a:ext cx="461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Seesaw</a:t>
            </a:r>
            <a:endParaRPr>
              <a:latin typeface="Playfair Display"/>
              <a:ea typeface="Playfair Display"/>
              <a:cs typeface="Playfair Display"/>
              <a:sym typeface="Playfair Display"/>
            </a:endParaRPr>
          </a:p>
          <a:p>
            <a:pPr indent="0" lvl="0" marL="0" rtl="0" algn="l">
              <a:spcBef>
                <a:spcPts val="0"/>
              </a:spcBef>
              <a:spcAft>
                <a:spcPts val="0"/>
              </a:spcAft>
              <a:buNone/>
            </a:pPr>
            <a:r>
              <a:rPr lang="en" sz="1500">
                <a:latin typeface="Playfair Display"/>
                <a:ea typeface="Playfair Display"/>
                <a:cs typeface="Playfair Display"/>
                <a:sym typeface="Playfair Display"/>
              </a:rPr>
              <a:t>(replaced box/wedge)</a:t>
            </a:r>
            <a:endParaRPr sz="1500">
              <a:latin typeface="Playfair Display"/>
              <a:ea typeface="Playfair Display"/>
              <a:cs typeface="Playfair Display"/>
              <a:sym typeface="Playfair Display"/>
            </a:endParaRPr>
          </a:p>
        </p:txBody>
      </p:sp>
      <p:sp>
        <p:nvSpPr>
          <p:cNvPr id="129" name="Google Shape;129;p23"/>
          <p:cNvSpPr txBox="1"/>
          <p:nvPr>
            <p:ph idx="1" type="body"/>
          </p:nvPr>
        </p:nvSpPr>
        <p:spPr>
          <a:xfrm>
            <a:off x="4212975" y="1152475"/>
            <a:ext cx="4619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rage"/>
                <a:ea typeface="Average"/>
                <a:cs typeface="Average"/>
                <a:sym typeface="Average"/>
              </a:rPr>
              <a:t>How it works…</a:t>
            </a:r>
            <a:endParaRPr u="sng">
              <a:solidFill>
                <a:schemeClr val="dk1"/>
              </a:solidFill>
              <a:latin typeface="Average"/>
              <a:ea typeface="Average"/>
              <a:cs typeface="Average"/>
              <a:sym typeface="Average"/>
            </a:endParaRPr>
          </a:p>
          <a:p>
            <a:pPr indent="-342900" lvl="0" marL="457200" rtl="0" algn="l">
              <a:spcBef>
                <a:spcPts val="160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Throughout the machine, marbles are led to be dropped into the raised basket of the seesaw.</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The eventual collective weight of the marbles is enough to offset that of the raised basket, shifting the balance of the seesaw.</a:t>
            </a:r>
            <a:endParaRPr>
              <a:solidFill>
                <a:schemeClr val="dk1"/>
              </a:solidFill>
              <a:latin typeface="Average"/>
              <a:ea typeface="Average"/>
              <a:cs typeface="Average"/>
              <a:sym typeface="Average"/>
            </a:endParaRPr>
          </a:p>
        </p:txBody>
      </p:sp>
      <p:pic>
        <p:nvPicPr>
          <p:cNvPr id="130" name="Google Shape;130;p23"/>
          <p:cNvPicPr preferRelativeResize="0"/>
          <p:nvPr/>
        </p:nvPicPr>
        <p:blipFill>
          <a:blip r:embed="rId3">
            <a:alphaModFix/>
          </a:blip>
          <a:stretch>
            <a:fillRect/>
          </a:stretch>
        </p:blipFill>
        <p:spPr>
          <a:xfrm>
            <a:off x="0" y="-2"/>
            <a:ext cx="3857626"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Autonomous Robot Car</a:t>
            </a:r>
            <a:endParaRPr>
              <a:latin typeface="Playfair Display"/>
              <a:ea typeface="Playfair Display"/>
              <a:cs typeface="Playfair Display"/>
              <a:sym typeface="Playfair Display"/>
            </a:endParaRPr>
          </a:p>
        </p:txBody>
      </p:sp>
      <p:pic>
        <p:nvPicPr>
          <p:cNvPr id="136" name="Google Shape;136;p24"/>
          <p:cNvPicPr preferRelativeResize="0"/>
          <p:nvPr/>
        </p:nvPicPr>
        <p:blipFill rotWithShape="1">
          <a:blip r:embed="rId3">
            <a:alphaModFix/>
          </a:blip>
          <a:srcRect b="0" l="0" r="0" t="7918"/>
          <a:stretch/>
        </p:blipFill>
        <p:spPr>
          <a:xfrm>
            <a:off x="5291596" y="1152475"/>
            <a:ext cx="3401168" cy="3416400"/>
          </a:xfrm>
          <a:prstGeom prst="rect">
            <a:avLst/>
          </a:prstGeom>
          <a:noFill/>
          <a:ln>
            <a:noFill/>
          </a:ln>
        </p:spPr>
      </p:pic>
      <p:sp>
        <p:nvSpPr>
          <p:cNvPr id="137" name="Google Shape;137;p24"/>
          <p:cNvSpPr txBox="1"/>
          <p:nvPr>
            <p:ph idx="1" type="body"/>
          </p:nvPr>
        </p:nvSpPr>
        <p:spPr>
          <a:xfrm>
            <a:off x="311700" y="1152475"/>
            <a:ext cx="453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rage"/>
                <a:ea typeface="Average"/>
                <a:cs typeface="Average"/>
                <a:sym typeface="Average"/>
              </a:rPr>
              <a:t>How does it work?</a:t>
            </a:r>
            <a:endParaRPr u="sng">
              <a:solidFill>
                <a:schemeClr val="dk1"/>
              </a:solidFill>
              <a:latin typeface="Average"/>
              <a:ea typeface="Average"/>
              <a:cs typeface="Average"/>
              <a:sym typeface="Average"/>
            </a:endParaRPr>
          </a:p>
          <a:p>
            <a:pPr indent="-342900" lvl="0" marL="457200" rtl="0" algn="l">
              <a:spcBef>
                <a:spcPts val="160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A program is uploaded from computer using Arduino Software to circuit board which sits on top of the car.</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Robot car is powered by batteries that are located under it.</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It is programmed to go forward then ride in a circle around another machine: the merry-go-round.</a:t>
            </a:r>
            <a:endParaRPr>
              <a:solidFill>
                <a:schemeClr val="dk1"/>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Merry-Go-Round</a:t>
            </a:r>
            <a:endParaRPr>
              <a:latin typeface="Playfair Display"/>
              <a:ea typeface="Playfair Display"/>
              <a:cs typeface="Playfair Display"/>
              <a:sym typeface="Playfair Display"/>
            </a:endParaRPr>
          </a:p>
        </p:txBody>
      </p:sp>
      <p:sp>
        <p:nvSpPr>
          <p:cNvPr id="143" name="Google Shape;143;p25"/>
          <p:cNvSpPr txBox="1"/>
          <p:nvPr>
            <p:ph idx="1" type="body"/>
          </p:nvPr>
        </p:nvSpPr>
        <p:spPr>
          <a:xfrm>
            <a:off x="311700" y="1330725"/>
            <a:ext cx="4260300" cy="29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rage"/>
                <a:ea typeface="Average"/>
                <a:cs typeface="Average"/>
                <a:sym typeface="Average"/>
              </a:rPr>
              <a:t>How does it work?</a:t>
            </a:r>
            <a:endParaRPr u="sng">
              <a:solidFill>
                <a:schemeClr val="dk1"/>
              </a:solidFill>
              <a:latin typeface="Average"/>
              <a:ea typeface="Average"/>
              <a:cs typeface="Average"/>
              <a:sym typeface="Average"/>
            </a:endParaRPr>
          </a:p>
          <a:p>
            <a:pPr indent="-342900" lvl="0" marL="457200" rtl="0" algn="l">
              <a:spcBef>
                <a:spcPts val="160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Axle is secured on bottom with base, and on top with golf ball.</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Robot car is programmed to circle merry-go-round.</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String on moving robot car attached to merry-go-round results in rotation.</a:t>
            </a:r>
            <a:endParaRPr>
              <a:solidFill>
                <a:schemeClr val="dk1"/>
              </a:solidFill>
              <a:latin typeface="Average"/>
              <a:ea typeface="Average"/>
              <a:cs typeface="Average"/>
              <a:sym typeface="Average"/>
            </a:endParaRPr>
          </a:p>
        </p:txBody>
      </p:sp>
      <p:pic>
        <p:nvPicPr>
          <p:cNvPr id="144" name="Google Shape;144;p25"/>
          <p:cNvPicPr preferRelativeResize="0"/>
          <p:nvPr/>
        </p:nvPicPr>
        <p:blipFill>
          <a:blip r:embed="rId3">
            <a:alphaModFix/>
          </a:blip>
          <a:stretch>
            <a:fillRect/>
          </a:stretch>
        </p:blipFill>
        <p:spPr>
          <a:xfrm rot="-5400000">
            <a:off x="4455887" y="463810"/>
            <a:ext cx="5151928" cy="4224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Cost Analysis</a:t>
            </a:r>
            <a:endParaRPr>
              <a:latin typeface="Playfair Display"/>
              <a:ea typeface="Playfair Display"/>
              <a:cs typeface="Playfair Display"/>
              <a:sym typeface="Playfair Display"/>
            </a:endParaRPr>
          </a:p>
        </p:txBody>
      </p:sp>
      <p:sp>
        <p:nvSpPr>
          <p:cNvPr id="150" name="Google Shape;15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We spent a total of $50 with purchases including:</a:t>
            </a:r>
            <a:endParaRPr>
              <a:solidFill>
                <a:schemeClr val="dk1"/>
              </a:solidFill>
              <a:latin typeface="Average"/>
              <a:ea typeface="Average"/>
              <a:cs typeface="Average"/>
              <a:sym typeface="Average"/>
            </a:endParaRPr>
          </a:p>
          <a:p>
            <a:pPr indent="-342900" lvl="0" marL="457200" rtl="0" algn="l">
              <a:spcBef>
                <a:spcPts val="1600"/>
              </a:spcBef>
              <a:spcAft>
                <a:spcPts val="0"/>
              </a:spcAft>
              <a:buClr>
                <a:schemeClr val="dk1"/>
              </a:buClr>
              <a:buSzPts val="1800"/>
              <a:buFont typeface="Average"/>
              <a:buChar char="❖"/>
            </a:pPr>
            <a:r>
              <a:rPr lang="en">
                <a:solidFill>
                  <a:schemeClr val="dk1"/>
                </a:solidFill>
                <a:latin typeface="Average"/>
                <a:ea typeface="Average"/>
                <a:cs typeface="Average"/>
                <a:sym typeface="Average"/>
              </a:rPr>
              <a:t>Door Hinge for Drawbridge</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Rubber Bands for Catapult &amp; Ferris Wheel</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Ruler for Catapult</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Cardboard</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Glue Gun &amp; Glue Sticks</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AA Batteries</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Marbles</a:t>
            </a:r>
            <a:endParaRPr>
              <a:solidFill>
                <a:schemeClr val="dk1"/>
              </a:solidFill>
              <a:latin typeface="Average"/>
              <a:ea typeface="Average"/>
              <a:cs typeface="Average"/>
              <a:sym typeface="Average"/>
            </a:endParaRPr>
          </a:p>
        </p:txBody>
      </p:sp>
      <p:pic>
        <p:nvPicPr>
          <p:cNvPr id="151" name="Google Shape;151;p26"/>
          <p:cNvPicPr preferRelativeResize="0"/>
          <p:nvPr/>
        </p:nvPicPr>
        <p:blipFill>
          <a:blip r:embed="rId3">
            <a:alphaModFix/>
          </a:blip>
          <a:stretch>
            <a:fillRect/>
          </a:stretch>
        </p:blipFill>
        <p:spPr>
          <a:xfrm>
            <a:off x="6893525" y="376950"/>
            <a:ext cx="1858800" cy="1858800"/>
          </a:xfrm>
          <a:prstGeom prst="rect">
            <a:avLst/>
          </a:prstGeom>
          <a:noFill/>
          <a:ln>
            <a:noFill/>
          </a:ln>
        </p:spPr>
      </p:pic>
      <p:pic>
        <p:nvPicPr>
          <p:cNvPr id="152" name="Google Shape;152;p26"/>
          <p:cNvPicPr preferRelativeResize="0"/>
          <p:nvPr/>
        </p:nvPicPr>
        <p:blipFill>
          <a:blip r:embed="rId4">
            <a:alphaModFix/>
          </a:blip>
          <a:stretch>
            <a:fillRect/>
          </a:stretch>
        </p:blipFill>
        <p:spPr>
          <a:xfrm>
            <a:off x="6851799" y="2571750"/>
            <a:ext cx="1942250" cy="193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Our Final Design</a:t>
            </a:r>
            <a:endParaRPr>
              <a:highlight>
                <a:srgbClr val="FFFF00"/>
              </a:highlight>
              <a:latin typeface="Playfair Display"/>
              <a:ea typeface="Playfair Display"/>
              <a:cs typeface="Playfair Display"/>
              <a:sym typeface="Playfair Display"/>
            </a:endParaRPr>
          </a:p>
        </p:txBody>
      </p:sp>
      <p:sp>
        <p:nvSpPr>
          <p:cNvPr id="158" name="Google Shape;15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rage"/>
              <a:buChar char="❖"/>
            </a:pPr>
            <a:r>
              <a:rPr b="1" lang="en">
                <a:solidFill>
                  <a:schemeClr val="dk1"/>
                </a:solidFill>
                <a:latin typeface="Average"/>
                <a:ea typeface="Average"/>
                <a:cs typeface="Average"/>
                <a:sym typeface="Average"/>
              </a:rPr>
              <a:t>5 types </a:t>
            </a:r>
            <a:r>
              <a:rPr lang="en">
                <a:solidFill>
                  <a:schemeClr val="dk1"/>
                </a:solidFill>
                <a:latin typeface="Average"/>
                <a:ea typeface="Average"/>
                <a:cs typeface="Average"/>
                <a:sym typeface="Average"/>
              </a:rPr>
              <a:t>of simple machines</a:t>
            </a:r>
            <a:endParaRPr>
              <a:solidFill>
                <a:schemeClr val="dk1"/>
              </a:solidFill>
              <a:latin typeface="Average"/>
              <a:ea typeface="Average"/>
              <a:cs typeface="Average"/>
              <a:sym typeface="Average"/>
            </a:endParaRPr>
          </a:p>
          <a:p>
            <a:pPr indent="-317500" lvl="1" marL="9144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Incline Plane (~7)</a:t>
            </a:r>
            <a:endParaRPr>
              <a:solidFill>
                <a:schemeClr val="dk1"/>
              </a:solidFill>
              <a:latin typeface="Average"/>
              <a:ea typeface="Average"/>
              <a:cs typeface="Average"/>
              <a:sym typeface="Average"/>
            </a:endParaRPr>
          </a:p>
          <a:p>
            <a:pPr indent="-317500" lvl="1" marL="9144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Lever (2)</a:t>
            </a:r>
            <a:endParaRPr>
              <a:solidFill>
                <a:schemeClr val="dk1"/>
              </a:solidFill>
              <a:latin typeface="Average"/>
              <a:ea typeface="Average"/>
              <a:cs typeface="Average"/>
              <a:sym typeface="Average"/>
            </a:endParaRPr>
          </a:p>
          <a:p>
            <a:pPr indent="-317500" lvl="1" marL="9144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Wheel &amp; Axle (3)</a:t>
            </a:r>
            <a:endParaRPr>
              <a:solidFill>
                <a:schemeClr val="dk1"/>
              </a:solidFill>
              <a:latin typeface="Average"/>
              <a:ea typeface="Average"/>
              <a:cs typeface="Average"/>
              <a:sym typeface="Average"/>
            </a:endParaRPr>
          </a:p>
          <a:p>
            <a:pPr indent="-317500" lvl="1" marL="9144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Pulley (2)</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At least </a:t>
            </a:r>
            <a:r>
              <a:rPr b="1" lang="en">
                <a:solidFill>
                  <a:schemeClr val="dk1"/>
                </a:solidFill>
                <a:latin typeface="Average"/>
                <a:ea typeface="Average"/>
                <a:cs typeface="Average"/>
                <a:sym typeface="Average"/>
              </a:rPr>
              <a:t>8 energy transfers</a:t>
            </a:r>
            <a:endParaRPr b="1">
              <a:solidFill>
                <a:schemeClr val="dk1"/>
              </a:solidFill>
              <a:latin typeface="Average"/>
              <a:ea typeface="Average"/>
              <a:cs typeface="Average"/>
              <a:sym typeface="Average"/>
            </a:endParaRPr>
          </a:p>
          <a:p>
            <a:pPr indent="-317500" lvl="1" marL="9144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Potential energy to kinetic energy (5)</a:t>
            </a:r>
            <a:endParaRPr>
              <a:solidFill>
                <a:schemeClr val="dk1"/>
              </a:solidFill>
              <a:latin typeface="Average"/>
              <a:ea typeface="Average"/>
              <a:cs typeface="Average"/>
              <a:sym typeface="Average"/>
            </a:endParaRPr>
          </a:p>
          <a:p>
            <a:pPr indent="-317500" lvl="1" marL="9144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Potential energy to kinetic energy to electrical energy to mechanical energy (1)</a:t>
            </a:r>
            <a:endParaRPr>
              <a:solidFill>
                <a:schemeClr val="dk1"/>
              </a:solidFill>
              <a:latin typeface="Average"/>
              <a:ea typeface="Average"/>
              <a:cs typeface="Average"/>
              <a:sym typeface="Average"/>
            </a:endParaRPr>
          </a:p>
          <a:p>
            <a:pPr indent="-317500" lvl="1" marL="9144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Potential energy to mechanical energy to kinetic energy (1)</a:t>
            </a:r>
            <a:endParaRPr>
              <a:solidFill>
                <a:schemeClr val="dk1"/>
              </a:solidFill>
              <a:latin typeface="Average"/>
              <a:ea typeface="Average"/>
              <a:cs typeface="Average"/>
              <a:sym typeface="Average"/>
            </a:endParaRPr>
          </a:p>
          <a:p>
            <a:pPr indent="-317500" lvl="1" marL="9144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Potential energy to electrical energy to kinetic energy (1)</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At least </a:t>
            </a:r>
            <a:r>
              <a:rPr b="1" lang="en">
                <a:solidFill>
                  <a:schemeClr val="dk1"/>
                </a:solidFill>
                <a:latin typeface="Average"/>
                <a:ea typeface="Average"/>
                <a:cs typeface="Average"/>
                <a:sym typeface="Average"/>
              </a:rPr>
              <a:t>9 steps</a:t>
            </a:r>
            <a:endParaRPr b="1">
              <a:solidFill>
                <a:schemeClr val="dk1"/>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14324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Here is our final design!</a:t>
            </a:r>
            <a:endParaRPr>
              <a:latin typeface="Playfair Display"/>
              <a:ea typeface="Playfair Display"/>
              <a:cs typeface="Playfair Display"/>
              <a:sym typeface="Playfair Display"/>
            </a:endParaRPr>
          </a:p>
        </p:txBody>
      </p:sp>
      <p:pic>
        <p:nvPicPr>
          <p:cNvPr id="164" name="Google Shape;164;p28"/>
          <p:cNvPicPr preferRelativeResize="0"/>
          <p:nvPr/>
        </p:nvPicPr>
        <p:blipFill rotWithShape="1">
          <a:blip r:embed="rId3">
            <a:alphaModFix/>
          </a:blip>
          <a:srcRect b="23403" l="0" r="0" t="19387"/>
          <a:stretch/>
        </p:blipFill>
        <p:spPr>
          <a:xfrm>
            <a:off x="4527300" y="3474900"/>
            <a:ext cx="4616700" cy="1668600"/>
          </a:xfrm>
          <a:prstGeom prst="rect">
            <a:avLst/>
          </a:prstGeom>
          <a:noFill/>
          <a:ln>
            <a:noFill/>
          </a:ln>
        </p:spPr>
      </p:pic>
      <p:pic>
        <p:nvPicPr>
          <p:cNvPr id="165" name="Google Shape;165;p28"/>
          <p:cNvPicPr preferRelativeResize="0"/>
          <p:nvPr/>
        </p:nvPicPr>
        <p:blipFill rotWithShape="1">
          <a:blip r:embed="rId3">
            <a:alphaModFix/>
          </a:blip>
          <a:srcRect b="23403" l="0" r="0" t="19387"/>
          <a:stretch/>
        </p:blipFill>
        <p:spPr>
          <a:xfrm>
            <a:off x="0" y="3474900"/>
            <a:ext cx="4616700" cy="166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317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Steps of our Design: Part 1</a:t>
            </a:r>
            <a:endParaRPr>
              <a:latin typeface="Playfair Display"/>
              <a:ea typeface="Playfair Display"/>
              <a:cs typeface="Playfair Display"/>
              <a:sym typeface="Playfair Display"/>
            </a:endParaRPr>
          </a:p>
        </p:txBody>
      </p:sp>
      <p:sp>
        <p:nvSpPr>
          <p:cNvPr id="171" name="Google Shape;171;p29"/>
          <p:cNvSpPr txBox="1"/>
          <p:nvPr>
            <p:ph idx="1" type="body"/>
          </p:nvPr>
        </p:nvSpPr>
        <p:spPr>
          <a:xfrm>
            <a:off x="311700" y="950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A marble sits on top of a hill. It is pushed and begins rolling down the hill, completes the loop, and reaches the drawbridge. The marble hits and knocks over a container with a second marble. </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The second marble hits a bigger marble that starts rolling and triggers a motion sensor. The previous marble bounces off the latter and drops into a track that leads to the seesaw. Weight is added to the seesaw. The motion sensor triggers a program that starts the motor for the drawbridge. The drawbridge opens, and the original marble falls through.</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The original marble reaches the ferris wheel and rides it until it slides off at ground level.</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At ground level, the marble rolls towards the elevator, down a track and triggers the distance sensor which starts the motor of the elevator.</a:t>
            </a:r>
            <a:endParaRPr>
              <a:solidFill>
                <a:schemeClr val="dk1"/>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317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Steps of our Design: Part 2 </a:t>
            </a:r>
            <a:endParaRPr>
              <a:latin typeface="Playfair Display"/>
              <a:ea typeface="Playfair Display"/>
              <a:cs typeface="Playfair Display"/>
              <a:sym typeface="Playfair Display"/>
            </a:endParaRPr>
          </a:p>
        </p:txBody>
      </p:sp>
      <p:sp>
        <p:nvSpPr>
          <p:cNvPr id="177" name="Google Shape;177;p30"/>
          <p:cNvSpPr txBox="1"/>
          <p:nvPr>
            <p:ph idx="1" type="body"/>
          </p:nvPr>
        </p:nvSpPr>
        <p:spPr>
          <a:xfrm>
            <a:off x="311700" y="10355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rage"/>
              <a:buAutoNum type="arabicPeriod" startAt="5"/>
            </a:pPr>
            <a:r>
              <a:rPr lang="en">
                <a:solidFill>
                  <a:schemeClr val="dk1"/>
                </a:solidFill>
                <a:latin typeface="Average"/>
                <a:ea typeface="Average"/>
                <a:cs typeface="Average"/>
                <a:sym typeface="Average"/>
              </a:rPr>
              <a:t>The elevator begins moving and gets raised until it encounters a section of the track on which a marble is placed. The track tips, and the marble rolls out onto the other section of track which leads to the seesaw.</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startAt="5"/>
            </a:pPr>
            <a:r>
              <a:rPr lang="en">
                <a:solidFill>
                  <a:schemeClr val="dk1"/>
                </a:solidFill>
                <a:latin typeface="Average"/>
                <a:ea typeface="Average"/>
                <a:cs typeface="Average"/>
                <a:sym typeface="Average"/>
              </a:rPr>
              <a:t>The added weight of the second marble causes the seesaw to fall down and tilt.</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startAt="5"/>
            </a:pPr>
            <a:r>
              <a:rPr lang="en">
                <a:solidFill>
                  <a:schemeClr val="dk1"/>
                </a:solidFill>
                <a:latin typeface="Average"/>
                <a:ea typeface="Average"/>
                <a:cs typeface="Average"/>
                <a:sym typeface="Average"/>
              </a:rPr>
              <a:t>The distance sensor is triggered by the movement of the seesaw, and a signal is sent to the autonomous robot car. </a:t>
            </a:r>
            <a:r>
              <a:rPr lang="en">
                <a:solidFill>
                  <a:schemeClr val="dk1"/>
                </a:solidFill>
                <a:latin typeface="Average"/>
                <a:ea typeface="Average"/>
                <a:cs typeface="Average"/>
                <a:sym typeface="Average"/>
              </a:rPr>
              <a:t>The autonomous robot car is programmed to circle the merry-go-round.</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startAt="5"/>
            </a:pPr>
            <a:r>
              <a:rPr lang="en">
                <a:solidFill>
                  <a:schemeClr val="dk1"/>
                </a:solidFill>
                <a:latin typeface="Average"/>
                <a:ea typeface="Average"/>
                <a:cs typeface="Average"/>
                <a:sym typeface="Average"/>
              </a:rPr>
              <a:t>The robot car, with a string attached to it on one end and to the merry-go-round on the other begins its circular trajectory around the other machine, causing it to spin. The end task is achieved.  </a:t>
            </a:r>
            <a:endParaRPr>
              <a:solidFill>
                <a:srgbClr val="76A5AF"/>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275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Energy Transfers </a:t>
            </a:r>
            <a:endParaRPr>
              <a:latin typeface="Playfair Display"/>
              <a:ea typeface="Playfair Display"/>
              <a:cs typeface="Playfair Display"/>
              <a:sym typeface="Playfair Display"/>
            </a:endParaRPr>
          </a:p>
        </p:txBody>
      </p:sp>
      <p:sp>
        <p:nvSpPr>
          <p:cNvPr id="183" name="Google Shape;183;p31"/>
          <p:cNvSpPr txBox="1"/>
          <p:nvPr>
            <p:ph idx="1" type="body"/>
          </p:nvPr>
        </p:nvSpPr>
        <p:spPr>
          <a:xfrm>
            <a:off x="311700" y="847700"/>
            <a:ext cx="8520600" cy="416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Average"/>
              <a:buAutoNum type="arabicPeriod"/>
            </a:pPr>
            <a:r>
              <a:rPr b="1" lang="en" sz="1600">
                <a:solidFill>
                  <a:schemeClr val="dk1"/>
                </a:solidFill>
                <a:latin typeface="Average"/>
                <a:ea typeface="Average"/>
                <a:cs typeface="Average"/>
                <a:sym typeface="Average"/>
              </a:rPr>
              <a:t>Potential to Kinetic Energy</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Hill &amp; Loop: Marble at rest on hill then set into motion.</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Ferris Wheel: Wheel is at rest then begins rotating due to weight of added marble.</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Seesaw: At rest, then lowers due to added weight from marble. </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Merry-Go-Round: Merry-Go-Round is at rest and begins to spin due to Robot Car.</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AutoNum type="arabicPeriod"/>
            </a:pPr>
            <a:r>
              <a:rPr b="1" lang="en" sz="1600">
                <a:solidFill>
                  <a:schemeClr val="dk1"/>
                </a:solidFill>
                <a:latin typeface="Average"/>
                <a:ea typeface="Average"/>
                <a:cs typeface="Average"/>
                <a:sym typeface="Average"/>
              </a:rPr>
              <a:t>Potential to </a:t>
            </a:r>
            <a:r>
              <a:rPr b="1" lang="en" sz="1600">
                <a:solidFill>
                  <a:schemeClr val="dk1"/>
                </a:solidFill>
                <a:latin typeface="Average"/>
                <a:ea typeface="Average"/>
                <a:cs typeface="Average"/>
                <a:sym typeface="Average"/>
              </a:rPr>
              <a:t>Kinetic to Electrical to Mechanical Energy</a:t>
            </a:r>
            <a:endParaRPr b="1"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Drawbridge: Marble at rest begins moving due to collision which triggers distance sensor which sends signal to start drawbridge motor.</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AutoNum type="arabicPeriod"/>
            </a:pPr>
            <a:r>
              <a:rPr b="1" lang="en" sz="1600">
                <a:solidFill>
                  <a:schemeClr val="dk1"/>
                </a:solidFill>
                <a:latin typeface="Average"/>
                <a:ea typeface="Average"/>
                <a:cs typeface="Average"/>
                <a:sym typeface="Average"/>
              </a:rPr>
              <a:t>Potential to Mechanical to Kinetic Energy</a:t>
            </a:r>
            <a:endParaRPr b="1"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Drawbridge: Drawbridge is at rest then opens once motor starts.</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Elevator: Elevator is at rest then begins moving due to motor turned o</a:t>
            </a:r>
            <a:r>
              <a:rPr lang="en" sz="1600">
                <a:solidFill>
                  <a:schemeClr val="dk1"/>
                </a:solidFill>
                <a:latin typeface="Average"/>
                <a:ea typeface="Average"/>
                <a:cs typeface="Average"/>
                <a:sym typeface="Average"/>
              </a:rPr>
              <a:t>n.</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AutoNum type="arabicPeriod"/>
            </a:pPr>
            <a:r>
              <a:rPr b="1" lang="en" sz="1600">
                <a:solidFill>
                  <a:schemeClr val="dk1"/>
                </a:solidFill>
                <a:latin typeface="Average"/>
                <a:ea typeface="Average"/>
                <a:cs typeface="Average"/>
                <a:sym typeface="Average"/>
              </a:rPr>
              <a:t>Potential to Electrical to Kinetic Energy</a:t>
            </a:r>
            <a:endParaRPr b="1"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Robot Car: Car is at rest, and then begins moving due to signal sent from activated distance sensor.</a:t>
            </a:r>
            <a:endParaRPr sz="1600">
              <a:solidFill>
                <a:schemeClr val="dk1"/>
              </a:solidFill>
              <a:latin typeface="Average"/>
              <a:ea typeface="Average"/>
              <a:cs typeface="Average"/>
              <a:sym typeface="Average"/>
            </a:endParaRPr>
          </a:p>
          <a:p>
            <a:pPr indent="0" lvl="0" marL="0" rtl="0" algn="l">
              <a:spcBef>
                <a:spcPts val="1600"/>
              </a:spcBef>
              <a:spcAft>
                <a:spcPts val="0"/>
              </a:spcAft>
              <a:buNone/>
            </a:pPr>
            <a:r>
              <a:t/>
            </a:r>
            <a:endParaRPr>
              <a:solidFill>
                <a:schemeClr val="dk1"/>
              </a:solidFill>
              <a:latin typeface="Average"/>
              <a:ea typeface="Average"/>
              <a:cs typeface="Average"/>
              <a:sym typeface="Average"/>
            </a:endParaRPr>
          </a:p>
          <a:p>
            <a:pPr indent="0" lvl="0" marL="0" rtl="0" algn="l">
              <a:spcBef>
                <a:spcPts val="1600"/>
              </a:spcBef>
              <a:spcAft>
                <a:spcPts val="1600"/>
              </a:spcAft>
              <a:buNone/>
            </a:pPr>
            <a:r>
              <a:t/>
            </a:r>
            <a:endParaRPr>
              <a:solidFill>
                <a:schemeClr val="dk1"/>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1114650"/>
            <a:ext cx="8520600" cy="29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Playfair Display"/>
                <a:ea typeface="Playfair Display"/>
                <a:cs typeface="Playfair Display"/>
                <a:sym typeface="Playfair Display"/>
              </a:rPr>
              <a:t>For our Rube Goldberg Machine,</a:t>
            </a:r>
            <a:endParaRPr sz="3400">
              <a:latin typeface="Playfair Display"/>
              <a:ea typeface="Playfair Display"/>
              <a:cs typeface="Playfair Display"/>
              <a:sym typeface="Playfair Display"/>
            </a:endParaRPr>
          </a:p>
          <a:p>
            <a:pPr indent="0" lvl="0" marL="0" rtl="0" algn="ctr">
              <a:spcBef>
                <a:spcPts val="0"/>
              </a:spcBef>
              <a:spcAft>
                <a:spcPts val="0"/>
              </a:spcAft>
              <a:buNone/>
            </a:pPr>
            <a:r>
              <a:rPr lang="en" sz="3400">
                <a:latin typeface="Playfair Display"/>
                <a:ea typeface="Playfair Display"/>
                <a:cs typeface="Playfair Display"/>
                <a:sym typeface="Playfair Display"/>
              </a:rPr>
              <a:t>w</a:t>
            </a:r>
            <a:r>
              <a:rPr lang="en" sz="3400">
                <a:latin typeface="Playfair Display"/>
                <a:ea typeface="Playfair Display"/>
                <a:cs typeface="Playfair Display"/>
                <a:sym typeface="Playfair Display"/>
              </a:rPr>
              <a:t>e created an Amusement Park Theme.</a:t>
            </a:r>
            <a:endParaRPr sz="3400">
              <a:latin typeface="Playfair Display"/>
              <a:ea typeface="Playfair Display"/>
              <a:cs typeface="Playfair Display"/>
              <a:sym typeface="Playfair Display"/>
            </a:endParaRPr>
          </a:p>
          <a:p>
            <a:pPr indent="0" lvl="0" marL="0" rtl="0" algn="ctr">
              <a:spcBef>
                <a:spcPts val="0"/>
              </a:spcBef>
              <a:spcAft>
                <a:spcPts val="0"/>
              </a:spcAft>
              <a:buNone/>
            </a:pPr>
            <a:r>
              <a:t/>
            </a:r>
            <a:endParaRPr sz="3400">
              <a:latin typeface="Playfair Display"/>
              <a:ea typeface="Playfair Display"/>
              <a:cs typeface="Playfair Display"/>
              <a:sym typeface="Playfair Display"/>
            </a:endParaRPr>
          </a:p>
          <a:p>
            <a:pPr indent="0" lvl="0" marL="0" rtl="0" algn="ctr">
              <a:spcBef>
                <a:spcPts val="0"/>
              </a:spcBef>
              <a:spcAft>
                <a:spcPts val="0"/>
              </a:spcAft>
              <a:buNone/>
            </a:pPr>
            <a:r>
              <a:rPr lang="en" sz="3400">
                <a:latin typeface="Playfair Display"/>
                <a:ea typeface="Playfair Display"/>
                <a:cs typeface="Playfair Display"/>
                <a:sym typeface="Playfair Display"/>
              </a:rPr>
              <a:t> The design begins at the hill &amp; loop, and ends with the final task of the Merry-Go-Round spinning. </a:t>
            </a:r>
            <a:endParaRPr sz="3400">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Overall Scientific Concepts</a:t>
            </a:r>
            <a:endParaRPr>
              <a:latin typeface="Playfair Display"/>
              <a:ea typeface="Playfair Display"/>
              <a:cs typeface="Playfair Display"/>
              <a:sym typeface="Playfair Display"/>
            </a:endParaRPr>
          </a:p>
        </p:txBody>
      </p:sp>
      <p:sp>
        <p:nvSpPr>
          <p:cNvPr id="189" name="Google Shape;189;p32"/>
          <p:cNvSpPr txBox="1"/>
          <p:nvPr>
            <p:ph idx="1" type="body"/>
          </p:nvPr>
        </p:nvSpPr>
        <p:spPr>
          <a:xfrm>
            <a:off x="311700" y="1017725"/>
            <a:ext cx="8520600" cy="20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Conservation of Energy  &amp; Momentum </a:t>
            </a:r>
            <a:r>
              <a:rPr lang="en">
                <a:solidFill>
                  <a:schemeClr val="dk1"/>
                </a:solidFill>
                <a:latin typeface="Average"/>
                <a:ea typeface="Average"/>
                <a:cs typeface="Average"/>
                <a:sym typeface="Average"/>
              </a:rPr>
              <a:t>was seen throughout our entire design.</a:t>
            </a:r>
            <a:endParaRPr>
              <a:solidFill>
                <a:schemeClr val="dk1"/>
              </a:solidFill>
              <a:latin typeface="Average"/>
              <a:ea typeface="Average"/>
              <a:cs typeface="Average"/>
              <a:sym typeface="Average"/>
            </a:endParaRPr>
          </a:p>
          <a:p>
            <a:pPr indent="0" lvl="0" marL="0" rtl="0" algn="l">
              <a:spcBef>
                <a:spcPts val="1600"/>
              </a:spcBef>
              <a:spcAft>
                <a:spcPts val="0"/>
              </a:spcAft>
              <a:buNone/>
            </a:pPr>
            <a:r>
              <a:rPr lang="en">
                <a:solidFill>
                  <a:schemeClr val="dk1"/>
                </a:solidFill>
                <a:latin typeface="Average"/>
                <a:ea typeface="Average"/>
                <a:cs typeface="Average"/>
                <a:sym typeface="Average"/>
              </a:rPr>
              <a:t>We also saw:</a:t>
            </a:r>
            <a:endParaRPr>
              <a:solidFill>
                <a:schemeClr val="dk1"/>
              </a:solidFill>
              <a:latin typeface="Average"/>
              <a:ea typeface="Average"/>
              <a:cs typeface="Average"/>
              <a:sym typeface="Average"/>
            </a:endParaRPr>
          </a:p>
          <a:p>
            <a:pPr indent="-342900" lvl="0" marL="457200" rtl="0" algn="l">
              <a:spcBef>
                <a:spcPts val="1600"/>
              </a:spcBef>
              <a:spcAft>
                <a:spcPts val="0"/>
              </a:spcAft>
              <a:buClr>
                <a:schemeClr val="dk1"/>
              </a:buClr>
              <a:buSzPts val="1800"/>
              <a:buFont typeface="Average"/>
              <a:buChar char="❖"/>
            </a:pPr>
            <a:r>
              <a:rPr lang="en">
                <a:solidFill>
                  <a:schemeClr val="dk1"/>
                </a:solidFill>
                <a:latin typeface="Average"/>
                <a:ea typeface="Average"/>
                <a:cs typeface="Average"/>
                <a:sym typeface="Average"/>
              </a:rPr>
              <a:t>Torque required to lower seesaw</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Unstable equilibrium of ferris wheel</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Centripetal acceleration with the ferris wheel &amp; merry-go-round</a:t>
            </a:r>
            <a:endParaRPr>
              <a:solidFill>
                <a:schemeClr val="dk1"/>
              </a:solidFill>
              <a:latin typeface="Average"/>
              <a:ea typeface="Average"/>
              <a:cs typeface="Average"/>
              <a:sym typeface="Average"/>
            </a:endParaRPr>
          </a:p>
        </p:txBody>
      </p:sp>
      <p:pic>
        <p:nvPicPr>
          <p:cNvPr id="190" name="Google Shape;190;p32"/>
          <p:cNvPicPr preferRelativeResize="0"/>
          <p:nvPr/>
        </p:nvPicPr>
        <p:blipFill rotWithShape="1">
          <a:blip r:embed="rId3">
            <a:alphaModFix/>
          </a:blip>
          <a:srcRect b="23403" l="0" r="0" t="19387"/>
          <a:stretch/>
        </p:blipFill>
        <p:spPr>
          <a:xfrm>
            <a:off x="0" y="3474900"/>
            <a:ext cx="4616700" cy="1668600"/>
          </a:xfrm>
          <a:prstGeom prst="rect">
            <a:avLst/>
          </a:prstGeom>
          <a:noFill/>
          <a:ln>
            <a:noFill/>
          </a:ln>
        </p:spPr>
      </p:pic>
      <p:pic>
        <p:nvPicPr>
          <p:cNvPr id="191" name="Google Shape;191;p32"/>
          <p:cNvPicPr preferRelativeResize="0"/>
          <p:nvPr/>
        </p:nvPicPr>
        <p:blipFill rotWithShape="1">
          <a:blip r:embed="rId3">
            <a:alphaModFix/>
          </a:blip>
          <a:srcRect b="23403" l="0" r="0" t="19387"/>
          <a:stretch/>
        </p:blipFill>
        <p:spPr>
          <a:xfrm>
            <a:off x="4527300" y="3474900"/>
            <a:ext cx="4616700" cy="1668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What went well?</a:t>
            </a:r>
            <a:endParaRPr>
              <a:latin typeface="Playfair Display"/>
              <a:ea typeface="Playfair Display"/>
              <a:cs typeface="Playfair Display"/>
              <a:sym typeface="Playfair Display"/>
            </a:endParaRPr>
          </a:p>
        </p:txBody>
      </p:sp>
      <p:sp>
        <p:nvSpPr>
          <p:cNvPr id="197" name="Google Shape;197;p33"/>
          <p:cNvSpPr txBox="1"/>
          <p:nvPr>
            <p:ph idx="1" type="body"/>
          </p:nvPr>
        </p:nvSpPr>
        <p:spPr>
          <a:xfrm>
            <a:off x="311700" y="1364860"/>
            <a:ext cx="3783300" cy="299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Each machine worked well individually.</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Initially, building the assembly went smoothly.</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We were able to successfully integrate new features of assembly into final design.</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Structurally sound construction.</a:t>
            </a:r>
            <a:endParaRPr>
              <a:solidFill>
                <a:schemeClr val="dk1"/>
              </a:solidFill>
              <a:latin typeface="Average"/>
              <a:ea typeface="Average"/>
              <a:cs typeface="Average"/>
              <a:sym typeface="Average"/>
            </a:endParaRPr>
          </a:p>
        </p:txBody>
      </p:sp>
      <p:pic>
        <p:nvPicPr>
          <p:cNvPr id="198" name="Google Shape;198;p33"/>
          <p:cNvPicPr preferRelativeResize="0"/>
          <p:nvPr/>
        </p:nvPicPr>
        <p:blipFill>
          <a:blip r:embed="rId3">
            <a:alphaModFix/>
          </a:blip>
          <a:stretch>
            <a:fillRect/>
          </a:stretch>
        </p:blipFill>
        <p:spPr>
          <a:xfrm>
            <a:off x="4809250" y="950175"/>
            <a:ext cx="3504558"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34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What can be improved?</a:t>
            </a:r>
            <a:endParaRPr>
              <a:latin typeface="Playfair Display"/>
              <a:ea typeface="Playfair Display"/>
              <a:cs typeface="Playfair Display"/>
              <a:sym typeface="Playfair Display"/>
            </a:endParaRPr>
          </a:p>
        </p:txBody>
      </p:sp>
      <p:sp>
        <p:nvSpPr>
          <p:cNvPr id="204" name="Google Shape;204;p34"/>
          <p:cNvSpPr txBox="1"/>
          <p:nvPr>
            <p:ph idx="1" type="body"/>
          </p:nvPr>
        </p:nvSpPr>
        <p:spPr>
          <a:xfrm>
            <a:off x="456600" y="1054863"/>
            <a:ext cx="3999900" cy="238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Develop more consistent release method for marble at beginning.</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The set-up for the drawbridge simpler and easier to replicate.</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Using 3D printed pulley pieces and pulley machine instead of elevator.</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Ferris wheel powered by motor, and walls higher.</a:t>
            </a:r>
            <a:endParaRPr sz="1600">
              <a:solidFill>
                <a:schemeClr val="dk1"/>
              </a:solidFill>
              <a:latin typeface="Average"/>
              <a:ea typeface="Average"/>
              <a:cs typeface="Average"/>
              <a:sym typeface="Average"/>
            </a:endParaRPr>
          </a:p>
          <a:p>
            <a:pPr indent="0" lvl="0" marL="0" rtl="0" algn="l">
              <a:spcBef>
                <a:spcPts val="1600"/>
              </a:spcBef>
              <a:spcAft>
                <a:spcPts val="0"/>
              </a:spcAft>
              <a:buNone/>
            </a:pPr>
            <a:r>
              <a:t/>
            </a:r>
            <a:endParaRPr sz="1600">
              <a:solidFill>
                <a:schemeClr val="dk1"/>
              </a:solidFill>
              <a:latin typeface="Average"/>
              <a:ea typeface="Average"/>
              <a:cs typeface="Average"/>
              <a:sym typeface="Average"/>
            </a:endParaRPr>
          </a:p>
          <a:p>
            <a:pPr indent="0" lvl="0" marL="0" rtl="0" algn="l">
              <a:spcBef>
                <a:spcPts val="1600"/>
              </a:spcBef>
              <a:spcAft>
                <a:spcPts val="1600"/>
              </a:spcAft>
              <a:buNone/>
            </a:pPr>
            <a:r>
              <a:t/>
            </a:r>
            <a:endParaRPr>
              <a:solidFill>
                <a:schemeClr val="dk1"/>
              </a:solidFill>
              <a:latin typeface="Average"/>
              <a:ea typeface="Average"/>
              <a:cs typeface="Average"/>
              <a:sym typeface="Average"/>
            </a:endParaRPr>
          </a:p>
        </p:txBody>
      </p:sp>
      <p:pic>
        <p:nvPicPr>
          <p:cNvPr id="205" name="Google Shape;205;p34"/>
          <p:cNvPicPr preferRelativeResize="0"/>
          <p:nvPr/>
        </p:nvPicPr>
        <p:blipFill rotWithShape="1">
          <a:blip r:embed="rId3">
            <a:alphaModFix/>
          </a:blip>
          <a:srcRect b="23403" l="0" r="0" t="19387"/>
          <a:stretch/>
        </p:blipFill>
        <p:spPr>
          <a:xfrm>
            <a:off x="0" y="3474900"/>
            <a:ext cx="4616700" cy="1668600"/>
          </a:xfrm>
          <a:prstGeom prst="rect">
            <a:avLst/>
          </a:prstGeom>
          <a:noFill/>
          <a:ln>
            <a:noFill/>
          </a:ln>
        </p:spPr>
      </p:pic>
      <p:pic>
        <p:nvPicPr>
          <p:cNvPr id="206" name="Google Shape;206;p34"/>
          <p:cNvPicPr preferRelativeResize="0"/>
          <p:nvPr/>
        </p:nvPicPr>
        <p:blipFill rotWithShape="1">
          <a:blip r:embed="rId3">
            <a:alphaModFix/>
          </a:blip>
          <a:srcRect b="23403" l="0" r="0" t="19387"/>
          <a:stretch/>
        </p:blipFill>
        <p:spPr>
          <a:xfrm>
            <a:off x="4527300" y="3474900"/>
            <a:ext cx="4616700" cy="1668600"/>
          </a:xfrm>
          <a:prstGeom prst="rect">
            <a:avLst/>
          </a:prstGeom>
          <a:noFill/>
          <a:ln>
            <a:noFill/>
          </a:ln>
        </p:spPr>
      </p:pic>
      <p:sp>
        <p:nvSpPr>
          <p:cNvPr id="207" name="Google Shape;207;p34"/>
          <p:cNvSpPr txBox="1"/>
          <p:nvPr>
            <p:ph idx="2" type="body"/>
          </p:nvPr>
        </p:nvSpPr>
        <p:spPr>
          <a:xfrm>
            <a:off x="4835700" y="1054875"/>
            <a:ext cx="3999900" cy="2162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More reliable mechanism for attaching robot car to merry-go-round such as a track for string.</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More reliable motors.</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Complete in one trial.</a:t>
            </a:r>
            <a:endParaRPr sz="1600">
              <a:solidFill>
                <a:schemeClr val="dk1"/>
              </a:solidFill>
              <a:latin typeface="Average"/>
              <a:ea typeface="Average"/>
              <a:cs typeface="Average"/>
              <a:sym typeface="Average"/>
            </a:endParaRPr>
          </a:p>
          <a:p>
            <a:pPr indent="-330200" lvl="0" marL="4572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Build together.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34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What we learned?</a:t>
            </a:r>
            <a:endParaRPr>
              <a:latin typeface="Playfair Display"/>
              <a:ea typeface="Playfair Display"/>
              <a:cs typeface="Playfair Display"/>
              <a:sym typeface="Playfair Display"/>
            </a:endParaRPr>
          </a:p>
        </p:txBody>
      </p:sp>
      <p:sp>
        <p:nvSpPr>
          <p:cNvPr id="213" name="Google Shape;213;p35"/>
          <p:cNvSpPr txBox="1"/>
          <p:nvPr>
            <p:ph idx="1" type="body"/>
          </p:nvPr>
        </p:nvSpPr>
        <p:spPr>
          <a:xfrm>
            <a:off x="456600" y="1054875"/>
            <a:ext cx="8520600" cy="184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How to improvise</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Work with material we had</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How to complete a project while in different places</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More trials throughout the building process would have allowed us to better adjust the scope of our project.</a:t>
            </a:r>
            <a:endParaRPr sz="1800">
              <a:solidFill>
                <a:schemeClr val="dk1"/>
              </a:solidFill>
              <a:latin typeface="Average"/>
              <a:ea typeface="Average"/>
              <a:cs typeface="Average"/>
              <a:sym typeface="Average"/>
            </a:endParaRPr>
          </a:p>
          <a:p>
            <a:pPr indent="0" lvl="0" marL="0" rtl="0" algn="l">
              <a:spcBef>
                <a:spcPts val="1600"/>
              </a:spcBef>
              <a:spcAft>
                <a:spcPts val="0"/>
              </a:spcAft>
              <a:buNone/>
            </a:pPr>
            <a:r>
              <a:t/>
            </a:r>
            <a:endParaRPr sz="1600">
              <a:solidFill>
                <a:schemeClr val="dk1"/>
              </a:solidFill>
              <a:latin typeface="Average"/>
              <a:ea typeface="Average"/>
              <a:cs typeface="Average"/>
              <a:sym typeface="Average"/>
            </a:endParaRPr>
          </a:p>
          <a:p>
            <a:pPr indent="0" lvl="0" marL="0" rtl="0" algn="l">
              <a:spcBef>
                <a:spcPts val="1600"/>
              </a:spcBef>
              <a:spcAft>
                <a:spcPts val="1600"/>
              </a:spcAft>
              <a:buNone/>
            </a:pPr>
            <a:r>
              <a:t/>
            </a:r>
            <a:endParaRPr>
              <a:solidFill>
                <a:schemeClr val="dk1"/>
              </a:solidFill>
              <a:latin typeface="Average"/>
              <a:ea typeface="Average"/>
              <a:cs typeface="Average"/>
              <a:sym typeface="Average"/>
            </a:endParaRPr>
          </a:p>
        </p:txBody>
      </p:sp>
      <p:pic>
        <p:nvPicPr>
          <p:cNvPr id="214" name="Google Shape;214;p35"/>
          <p:cNvPicPr preferRelativeResize="0"/>
          <p:nvPr/>
        </p:nvPicPr>
        <p:blipFill rotWithShape="1">
          <a:blip r:embed="rId3">
            <a:alphaModFix/>
          </a:blip>
          <a:srcRect b="23403" l="0" r="0" t="19387"/>
          <a:stretch/>
        </p:blipFill>
        <p:spPr>
          <a:xfrm>
            <a:off x="0" y="3474900"/>
            <a:ext cx="4616700" cy="1668600"/>
          </a:xfrm>
          <a:prstGeom prst="rect">
            <a:avLst/>
          </a:prstGeom>
          <a:noFill/>
          <a:ln>
            <a:noFill/>
          </a:ln>
        </p:spPr>
      </p:pic>
      <p:pic>
        <p:nvPicPr>
          <p:cNvPr id="215" name="Google Shape;215;p35"/>
          <p:cNvPicPr preferRelativeResize="0"/>
          <p:nvPr/>
        </p:nvPicPr>
        <p:blipFill rotWithShape="1">
          <a:blip r:embed="rId3">
            <a:alphaModFix/>
          </a:blip>
          <a:srcRect b="23403" l="0" r="0" t="19387"/>
          <a:stretch/>
        </p:blipFill>
        <p:spPr>
          <a:xfrm>
            <a:off x="4527300" y="3474900"/>
            <a:ext cx="4616700" cy="1668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31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Conclusion</a:t>
            </a:r>
            <a:endParaRPr>
              <a:latin typeface="Playfair Display"/>
              <a:ea typeface="Playfair Display"/>
              <a:cs typeface="Playfair Display"/>
              <a:sym typeface="Playfair Display"/>
            </a:endParaRPr>
          </a:p>
        </p:txBody>
      </p:sp>
      <p:sp>
        <p:nvSpPr>
          <p:cNvPr id="221" name="Google Shape;221;p36"/>
          <p:cNvSpPr txBox="1"/>
          <p:nvPr>
            <p:ph idx="1" type="body"/>
          </p:nvPr>
        </p:nvSpPr>
        <p:spPr>
          <a:xfrm>
            <a:off x="311700" y="1017725"/>
            <a:ext cx="8520600" cy="224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Average"/>
                <a:ea typeface="Average"/>
                <a:cs typeface="Average"/>
                <a:sym typeface="Average"/>
              </a:rPr>
              <a:t>In the end, we were able to have most of the assembly work together in one trial. The inconsistency in the motors running created problems in the overall assembly.</a:t>
            </a:r>
            <a:endParaRPr sz="2200">
              <a:solidFill>
                <a:schemeClr val="dk1"/>
              </a:solidFill>
              <a:latin typeface="Average"/>
              <a:ea typeface="Average"/>
              <a:cs typeface="Average"/>
              <a:sym typeface="Average"/>
            </a:endParaRPr>
          </a:p>
          <a:p>
            <a:pPr indent="0" lvl="0" marL="0" rtl="0" algn="ctr">
              <a:spcBef>
                <a:spcPts val="1600"/>
              </a:spcBef>
              <a:spcAft>
                <a:spcPts val="1600"/>
              </a:spcAft>
              <a:buNone/>
            </a:pPr>
            <a:r>
              <a:rPr lang="en" sz="2200">
                <a:solidFill>
                  <a:schemeClr val="dk1"/>
                </a:solidFill>
                <a:latin typeface="Average"/>
                <a:ea typeface="Average"/>
                <a:cs typeface="Average"/>
                <a:sym typeface="Average"/>
              </a:rPr>
              <a:t> In the future, we hope to make changes and incorporate more reliable motors to complete the machine in one trial.</a:t>
            </a:r>
            <a:endParaRPr sz="2200">
              <a:solidFill>
                <a:schemeClr val="dk1"/>
              </a:solidFill>
              <a:latin typeface="Average"/>
              <a:ea typeface="Average"/>
              <a:cs typeface="Average"/>
              <a:sym typeface="Average"/>
            </a:endParaRPr>
          </a:p>
        </p:txBody>
      </p:sp>
      <p:pic>
        <p:nvPicPr>
          <p:cNvPr id="222" name="Google Shape;222;p36"/>
          <p:cNvPicPr preferRelativeResize="0"/>
          <p:nvPr/>
        </p:nvPicPr>
        <p:blipFill rotWithShape="1">
          <a:blip r:embed="rId3">
            <a:alphaModFix/>
          </a:blip>
          <a:srcRect b="23403" l="0" r="0" t="19387"/>
          <a:stretch/>
        </p:blipFill>
        <p:spPr>
          <a:xfrm>
            <a:off x="0" y="3474900"/>
            <a:ext cx="4616700" cy="1668600"/>
          </a:xfrm>
          <a:prstGeom prst="rect">
            <a:avLst/>
          </a:prstGeom>
          <a:noFill/>
          <a:ln>
            <a:noFill/>
          </a:ln>
        </p:spPr>
      </p:pic>
      <p:pic>
        <p:nvPicPr>
          <p:cNvPr id="223" name="Google Shape;223;p36"/>
          <p:cNvPicPr preferRelativeResize="0"/>
          <p:nvPr/>
        </p:nvPicPr>
        <p:blipFill rotWithShape="1">
          <a:blip r:embed="rId3">
            <a:alphaModFix/>
          </a:blip>
          <a:srcRect b="23403" l="0" r="0" t="19387"/>
          <a:stretch/>
        </p:blipFill>
        <p:spPr>
          <a:xfrm>
            <a:off x="4527300" y="3474900"/>
            <a:ext cx="4616700" cy="1668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6363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The Problem</a:t>
            </a:r>
            <a:endParaRPr>
              <a:latin typeface="Playfair Display"/>
              <a:ea typeface="Playfair Display"/>
              <a:cs typeface="Playfair Display"/>
              <a:sym typeface="Playfair Display"/>
            </a:endParaRPr>
          </a:p>
        </p:txBody>
      </p:sp>
      <p:sp>
        <p:nvSpPr>
          <p:cNvPr id="68" name="Google Shape;68;p15"/>
          <p:cNvSpPr txBox="1"/>
          <p:nvPr>
            <p:ph idx="1" type="body"/>
          </p:nvPr>
        </p:nvSpPr>
        <p:spPr>
          <a:xfrm>
            <a:off x="311700" y="1478910"/>
            <a:ext cx="8520600" cy="1534800"/>
          </a:xfrm>
          <a:prstGeom prst="rect">
            <a:avLst/>
          </a:prstGeom>
        </p:spPr>
        <p:txBody>
          <a:bodyPr anchorCtr="0" anchor="t" bIns="91425" lIns="91425" spcFirstLastPara="1" rIns="91425" wrap="square" tIns="91425">
            <a:noAutofit/>
          </a:bodyPr>
          <a:lstStyle/>
          <a:p>
            <a:pPr indent="0" lvl="0" marL="0" rtl="0" algn="ctr">
              <a:lnSpc>
                <a:spcPct val="106999"/>
              </a:lnSpc>
              <a:spcBef>
                <a:spcPts val="0"/>
              </a:spcBef>
              <a:spcAft>
                <a:spcPts val="0"/>
              </a:spcAft>
              <a:buClr>
                <a:schemeClr val="dk1"/>
              </a:buClr>
              <a:buSzPts val="1100"/>
              <a:buFont typeface="Arial"/>
              <a:buNone/>
            </a:pPr>
            <a:r>
              <a:rPr lang="en" sz="2000">
                <a:solidFill>
                  <a:schemeClr val="dk1"/>
                </a:solidFill>
                <a:latin typeface="Average"/>
                <a:ea typeface="Average"/>
                <a:cs typeface="Average"/>
                <a:sym typeface="Average"/>
              </a:rPr>
              <a:t>To design and successfully build a Rube Goldberg Machine. The machine must consist of six machines and result in a minimum of five energy transfers. When the machine has completed all steps, an overall final task must be met. The user of the machine must benefit from the final task that is met. </a:t>
            </a:r>
            <a:endParaRPr sz="2000">
              <a:solidFill>
                <a:schemeClr val="dk1"/>
              </a:solidFill>
              <a:latin typeface="Average"/>
              <a:ea typeface="Average"/>
              <a:cs typeface="Average"/>
              <a:sym typeface="Average"/>
            </a:endParaRPr>
          </a:p>
        </p:txBody>
      </p:sp>
      <p:pic>
        <p:nvPicPr>
          <p:cNvPr id="69" name="Google Shape;69;p15"/>
          <p:cNvPicPr preferRelativeResize="0"/>
          <p:nvPr/>
        </p:nvPicPr>
        <p:blipFill rotWithShape="1">
          <a:blip r:embed="rId3">
            <a:alphaModFix/>
          </a:blip>
          <a:srcRect b="23403" l="0" r="0" t="19387"/>
          <a:stretch/>
        </p:blipFill>
        <p:spPr>
          <a:xfrm>
            <a:off x="4527300" y="3474900"/>
            <a:ext cx="4616700" cy="1668600"/>
          </a:xfrm>
          <a:prstGeom prst="rect">
            <a:avLst/>
          </a:prstGeom>
          <a:noFill/>
          <a:ln>
            <a:noFill/>
          </a:ln>
        </p:spPr>
      </p:pic>
      <p:pic>
        <p:nvPicPr>
          <p:cNvPr id="70" name="Google Shape;70;p15"/>
          <p:cNvPicPr preferRelativeResize="0"/>
          <p:nvPr/>
        </p:nvPicPr>
        <p:blipFill rotWithShape="1">
          <a:blip r:embed="rId3">
            <a:alphaModFix/>
          </a:blip>
          <a:srcRect b="23403" l="0" r="0" t="19387"/>
          <a:stretch/>
        </p:blipFill>
        <p:spPr>
          <a:xfrm>
            <a:off x="0" y="3474900"/>
            <a:ext cx="4616700" cy="166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body"/>
          </p:nvPr>
        </p:nvSpPr>
        <p:spPr>
          <a:xfrm>
            <a:off x="311700" y="1275777"/>
            <a:ext cx="8520600" cy="16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Average"/>
                <a:ea typeface="Average"/>
                <a:cs typeface="Average"/>
                <a:sym typeface="Average"/>
              </a:rPr>
              <a:t>We wanted to create a design with the following components:</a:t>
            </a:r>
            <a:endParaRPr>
              <a:solidFill>
                <a:schemeClr val="dk1"/>
              </a:solidFill>
              <a:latin typeface="Average"/>
              <a:ea typeface="Average"/>
              <a:cs typeface="Average"/>
              <a:sym typeface="Average"/>
            </a:endParaRPr>
          </a:p>
          <a:p>
            <a:pPr indent="-342900" lvl="0" marL="457200" rtl="0" algn="l">
              <a:lnSpc>
                <a:spcPct val="100000"/>
              </a:lnSpc>
              <a:spcBef>
                <a:spcPts val="1600"/>
              </a:spcBef>
              <a:spcAft>
                <a:spcPts val="0"/>
              </a:spcAft>
              <a:buClr>
                <a:schemeClr val="dk1"/>
              </a:buClr>
              <a:buSzPts val="1800"/>
              <a:buFont typeface="Average"/>
              <a:buChar char="❖"/>
            </a:pPr>
            <a:r>
              <a:rPr lang="en">
                <a:solidFill>
                  <a:schemeClr val="dk1"/>
                </a:solidFill>
                <a:latin typeface="Average"/>
                <a:ea typeface="Average"/>
                <a:cs typeface="Average"/>
                <a:sym typeface="Average"/>
              </a:rPr>
              <a:t>Minimum of eight steps</a:t>
            </a:r>
            <a:endParaRPr>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Six simple machines</a:t>
            </a:r>
            <a:endParaRPr>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Five energy transfers</a:t>
            </a:r>
            <a:endParaRPr>
              <a:solidFill>
                <a:schemeClr val="dk1"/>
              </a:solidFill>
              <a:latin typeface="Average"/>
              <a:ea typeface="Average"/>
              <a:cs typeface="Average"/>
              <a:sym typeface="Average"/>
            </a:endParaRPr>
          </a:p>
          <a:p>
            <a:pPr indent="0" lvl="0" marL="457200" rtl="0" algn="l">
              <a:spcBef>
                <a:spcPts val="1600"/>
              </a:spcBef>
              <a:spcAft>
                <a:spcPts val="1600"/>
              </a:spcAft>
              <a:buNone/>
            </a:pPr>
            <a:r>
              <a:t/>
            </a:r>
            <a:endParaRPr>
              <a:solidFill>
                <a:schemeClr val="dk1"/>
              </a:solidFill>
              <a:latin typeface="Average"/>
              <a:ea typeface="Average"/>
              <a:cs typeface="Average"/>
              <a:sym typeface="Average"/>
            </a:endParaRPr>
          </a:p>
        </p:txBody>
      </p:sp>
      <p:pic>
        <p:nvPicPr>
          <p:cNvPr id="76" name="Google Shape;76;p16"/>
          <p:cNvPicPr preferRelativeResize="0"/>
          <p:nvPr/>
        </p:nvPicPr>
        <p:blipFill rotWithShape="1">
          <a:blip r:embed="rId3">
            <a:alphaModFix/>
          </a:blip>
          <a:srcRect b="23403" l="0" r="0" t="19387"/>
          <a:stretch/>
        </p:blipFill>
        <p:spPr>
          <a:xfrm>
            <a:off x="4527300" y="3474900"/>
            <a:ext cx="4616700" cy="1668600"/>
          </a:xfrm>
          <a:prstGeom prst="rect">
            <a:avLst/>
          </a:prstGeom>
          <a:noFill/>
          <a:ln>
            <a:noFill/>
          </a:ln>
        </p:spPr>
      </p:pic>
      <p:pic>
        <p:nvPicPr>
          <p:cNvPr id="77" name="Google Shape;77;p16"/>
          <p:cNvPicPr preferRelativeResize="0"/>
          <p:nvPr/>
        </p:nvPicPr>
        <p:blipFill rotWithShape="1">
          <a:blip r:embed="rId3">
            <a:alphaModFix/>
          </a:blip>
          <a:srcRect b="23403" l="0" r="0" t="19387"/>
          <a:stretch/>
        </p:blipFill>
        <p:spPr>
          <a:xfrm>
            <a:off x="0" y="3474900"/>
            <a:ext cx="4616700" cy="1668600"/>
          </a:xfrm>
          <a:prstGeom prst="rect">
            <a:avLst/>
          </a:prstGeom>
          <a:noFill/>
          <a:ln>
            <a:noFill/>
          </a:ln>
        </p:spPr>
      </p:pic>
      <p:sp>
        <p:nvSpPr>
          <p:cNvPr id="78" name="Google Shape;78;p16"/>
          <p:cNvSpPr txBox="1"/>
          <p:nvPr/>
        </p:nvSpPr>
        <p:spPr>
          <a:xfrm>
            <a:off x="4616700" y="1711113"/>
            <a:ext cx="3000000" cy="10704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End task met</a:t>
            </a:r>
            <a:endParaRPr sz="1800">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Creative</a:t>
            </a:r>
            <a:endParaRPr sz="1800">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Complex</a:t>
            </a:r>
            <a:endParaRPr/>
          </a:p>
        </p:txBody>
      </p:sp>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Goals</a:t>
            </a:r>
            <a:endParaRPr>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Constraints</a:t>
            </a:r>
            <a:endParaRPr>
              <a:latin typeface="Playfair Display"/>
              <a:ea typeface="Playfair Display"/>
              <a:cs typeface="Playfair Display"/>
              <a:sym typeface="Playfair Display"/>
            </a:endParaRPr>
          </a:p>
        </p:txBody>
      </p:sp>
      <p:sp>
        <p:nvSpPr>
          <p:cNvPr id="85" name="Google Shape;85;p17"/>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verage"/>
              <a:buChar char="❖"/>
            </a:pPr>
            <a:r>
              <a:rPr lang="en">
                <a:solidFill>
                  <a:srgbClr val="000000"/>
                </a:solidFill>
                <a:latin typeface="Average"/>
                <a:ea typeface="Average"/>
                <a:cs typeface="Average"/>
                <a:sym typeface="Average"/>
              </a:rPr>
              <a:t>Space to create and store project</a:t>
            </a:r>
            <a:endParaRPr>
              <a:solidFill>
                <a:srgbClr val="000000"/>
              </a:solidFill>
              <a:latin typeface="Average"/>
              <a:ea typeface="Average"/>
              <a:cs typeface="Average"/>
              <a:sym typeface="Average"/>
            </a:endParaRPr>
          </a:p>
          <a:p>
            <a:pPr indent="-342900" lvl="0" marL="457200" rtl="0" algn="l">
              <a:spcBef>
                <a:spcPts val="0"/>
              </a:spcBef>
              <a:spcAft>
                <a:spcPts val="0"/>
              </a:spcAft>
              <a:buClr>
                <a:srgbClr val="000000"/>
              </a:buClr>
              <a:buSzPts val="1800"/>
              <a:buFont typeface="Average"/>
              <a:buChar char="❖"/>
            </a:pPr>
            <a:r>
              <a:rPr lang="en">
                <a:solidFill>
                  <a:srgbClr val="000000"/>
                </a:solidFill>
                <a:latin typeface="Average"/>
                <a:ea typeface="Average"/>
                <a:cs typeface="Average"/>
                <a:sym typeface="Average"/>
              </a:rPr>
              <a:t>Portability</a:t>
            </a:r>
            <a:endParaRPr>
              <a:solidFill>
                <a:srgbClr val="000000"/>
              </a:solidFill>
              <a:latin typeface="Average"/>
              <a:ea typeface="Average"/>
              <a:cs typeface="Average"/>
              <a:sym typeface="Average"/>
            </a:endParaRPr>
          </a:p>
          <a:p>
            <a:pPr indent="-342900" lvl="0" marL="457200" rtl="0" algn="l">
              <a:spcBef>
                <a:spcPts val="0"/>
              </a:spcBef>
              <a:spcAft>
                <a:spcPts val="0"/>
              </a:spcAft>
              <a:buClr>
                <a:srgbClr val="000000"/>
              </a:buClr>
              <a:buSzPts val="1800"/>
              <a:buFont typeface="Average"/>
              <a:buChar char="❖"/>
            </a:pPr>
            <a:r>
              <a:rPr lang="en">
                <a:solidFill>
                  <a:srgbClr val="000000"/>
                </a:solidFill>
                <a:latin typeface="Average"/>
                <a:ea typeface="Average"/>
                <a:cs typeface="Average"/>
                <a:sym typeface="Average"/>
              </a:rPr>
              <a:t>Opportunity to work together in-person</a:t>
            </a:r>
            <a:endParaRPr>
              <a:solidFill>
                <a:srgbClr val="000000"/>
              </a:solidFill>
              <a:latin typeface="Average"/>
              <a:ea typeface="Average"/>
              <a:cs typeface="Average"/>
              <a:sym typeface="Average"/>
            </a:endParaRPr>
          </a:p>
          <a:p>
            <a:pPr indent="-342900" lvl="0" marL="457200" rtl="0" algn="l">
              <a:spcBef>
                <a:spcPts val="0"/>
              </a:spcBef>
              <a:spcAft>
                <a:spcPts val="0"/>
              </a:spcAft>
              <a:buClr>
                <a:srgbClr val="000000"/>
              </a:buClr>
              <a:buSzPts val="1800"/>
              <a:buFont typeface="Average"/>
              <a:buChar char="❖"/>
            </a:pPr>
            <a:r>
              <a:rPr lang="en">
                <a:solidFill>
                  <a:srgbClr val="000000"/>
                </a:solidFill>
                <a:latin typeface="Average"/>
                <a:ea typeface="Average"/>
                <a:cs typeface="Average"/>
                <a:sym typeface="Average"/>
              </a:rPr>
              <a:t>Number of members on-campus </a:t>
            </a:r>
            <a:endParaRPr>
              <a:solidFill>
                <a:srgbClr val="000000"/>
              </a:solidFill>
              <a:latin typeface="Average"/>
              <a:ea typeface="Average"/>
              <a:cs typeface="Average"/>
              <a:sym typeface="Average"/>
            </a:endParaRPr>
          </a:p>
          <a:p>
            <a:pPr indent="-342900" lvl="0" marL="457200" rtl="0" algn="l">
              <a:spcBef>
                <a:spcPts val="0"/>
              </a:spcBef>
              <a:spcAft>
                <a:spcPts val="0"/>
              </a:spcAft>
              <a:buClr>
                <a:srgbClr val="000000"/>
              </a:buClr>
              <a:buSzPts val="1800"/>
              <a:buFont typeface="Average"/>
              <a:buChar char="❖"/>
            </a:pPr>
            <a:r>
              <a:rPr lang="en">
                <a:solidFill>
                  <a:srgbClr val="000000"/>
                </a:solidFill>
                <a:latin typeface="Average"/>
                <a:ea typeface="Average"/>
                <a:cs typeface="Average"/>
                <a:sym typeface="Average"/>
              </a:rPr>
              <a:t>Access to on-campus resources</a:t>
            </a:r>
            <a:endParaRPr>
              <a:solidFill>
                <a:srgbClr val="000000"/>
              </a:solidFill>
              <a:latin typeface="Average"/>
              <a:ea typeface="Average"/>
              <a:cs typeface="Average"/>
              <a:sym typeface="Average"/>
            </a:endParaRPr>
          </a:p>
          <a:p>
            <a:pPr indent="-342900" lvl="0" marL="457200" rtl="0" algn="l">
              <a:spcBef>
                <a:spcPts val="0"/>
              </a:spcBef>
              <a:spcAft>
                <a:spcPts val="0"/>
              </a:spcAft>
              <a:buClr>
                <a:srgbClr val="000000"/>
              </a:buClr>
              <a:buSzPts val="1800"/>
              <a:buFont typeface="Average"/>
              <a:buChar char="❖"/>
            </a:pPr>
            <a:r>
              <a:rPr lang="en">
                <a:solidFill>
                  <a:srgbClr val="000000"/>
                </a:solidFill>
                <a:latin typeface="Average"/>
                <a:ea typeface="Average"/>
                <a:cs typeface="Average"/>
                <a:sym typeface="Average"/>
              </a:rPr>
              <a:t>Access to materials</a:t>
            </a:r>
            <a:endParaRPr>
              <a:solidFill>
                <a:srgbClr val="000000"/>
              </a:solidFill>
              <a:latin typeface="Average"/>
              <a:ea typeface="Average"/>
              <a:cs typeface="Average"/>
              <a:sym typeface="Average"/>
            </a:endParaRPr>
          </a:p>
          <a:p>
            <a:pPr indent="-342900" lvl="0" marL="457200" rtl="0" algn="l">
              <a:spcBef>
                <a:spcPts val="0"/>
              </a:spcBef>
              <a:spcAft>
                <a:spcPts val="0"/>
              </a:spcAft>
              <a:buClr>
                <a:srgbClr val="000000"/>
              </a:buClr>
              <a:buSzPts val="1800"/>
              <a:buFont typeface="Average"/>
              <a:buChar char="❖"/>
            </a:pPr>
            <a:r>
              <a:rPr lang="en">
                <a:solidFill>
                  <a:srgbClr val="000000"/>
                </a:solidFill>
                <a:latin typeface="Average"/>
                <a:ea typeface="Average"/>
                <a:cs typeface="Average"/>
                <a:sym typeface="Average"/>
              </a:rPr>
              <a:t>Time to complete project</a:t>
            </a:r>
            <a:endParaRPr>
              <a:solidFill>
                <a:srgbClr val="000000"/>
              </a:solidFill>
              <a:latin typeface="Average"/>
              <a:ea typeface="Average"/>
              <a:cs typeface="Average"/>
              <a:sym typeface="Average"/>
            </a:endParaRPr>
          </a:p>
          <a:p>
            <a:pPr indent="0" lvl="0" marL="0" rtl="0" algn="l">
              <a:spcBef>
                <a:spcPts val="1600"/>
              </a:spcBef>
              <a:spcAft>
                <a:spcPts val="1600"/>
              </a:spcAft>
              <a:buNone/>
            </a:pPr>
            <a:r>
              <a:t/>
            </a:r>
            <a:endParaRPr>
              <a:latin typeface="Average"/>
              <a:ea typeface="Average"/>
              <a:cs typeface="Average"/>
              <a:sym typeface="Average"/>
            </a:endParaRPr>
          </a:p>
        </p:txBody>
      </p:sp>
      <p:pic>
        <p:nvPicPr>
          <p:cNvPr id="86" name="Google Shape;86;p17"/>
          <p:cNvPicPr preferRelativeResize="0"/>
          <p:nvPr/>
        </p:nvPicPr>
        <p:blipFill rotWithShape="1">
          <a:blip r:embed="rId3">
            <a:alphaModFix/>
          </a:blip>
          <a:srcRect b="23403" l="0" r="0" t="19387"/>
          <a:stretch/>
        </p:blipFill>
        <p:spPr>
          <a:xfrm>
            <a:off x="4527300" y="3474900"/>
            <a:ext cx="4616700" cy="1668600"/>
          </a:xfrm>
          <a:prstGeom prst="rect">
            <a:avLst/>
          </a:prstGeom>
          <a:noFill/>
          <a:ln>
            <a:noFill/>
          </a:ln>
        </p:spPr>
      </p:pic>
      <p:pic>
        <p:nvPicPr>
          <p:cNvPr id="87" name="Google Shape;87;p17"/>
          <p:cNvPicPr preferRelativeResize="0"/>
          <p:nvPr/>
        </p:nvPicPr>
        <p:blipFill rotWithShape="1">
          <a:blip r:embed="rId3">
            <a:alphaModFix/>
          </a:blip>
          <a:srcRect b="23403" l="0" r="0" t="19387"/>
          <a:stretch/>
        </p:blipFill>
        <p:spPr>
          <a:xfrm>
            <a:off x="0" y="3474900"/>
            <a:ext cx="4616700" cy="166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idx="1" type="body"/>
          </p:nvPr>
        </p:nvSpPr>
        <p:spPr>
          <a:xfrm>
            <a:off x="311700" y="1017725"/>
            <a:ext cx="8520600" cy="223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Average"/>
                <a:ea typeface="Average"/>
                <a:cs typeface="Average"/>
                <a:sym typeface="Average"/>
              </a:rPr>
              <a:t>We made several changes to our design:</a:t>
            </a:r>
            <a:endParaRPr>
              <a:solidFill>
                <a:schemeClr val="dk1"/>
              </a:solidFill>
              <a:latin typeface="Average"/>
              <a:ea typeface="Average"/>
              <a:cs typeface="Average"/>
              <a:sym typeface="Average"/>
            </a:endParaRPr>
          </a:p>
          <a:p>
            <a:pPr indent="-342900" lvl="0" marL="457200" rtl="0" algn="l">
              <a:lnSpc>
                <a:spcPct val="100000"/>
              </a:lnSpc>
              <a:spcBef>
                <a:spcPts val="1600"/>
              </a:spcBef>
              <a:spcAft>
                <a:spcPts val="0"/>
              </a:spcAft>
              <a:buClr>
                <a:schemeClr val="dk1"/>
              </a:buClr>
              <a:buSzPts val="1800"/>
              <a:buFont typeface="Average"/>
              <a:buChar char="❖"/>
            </a:pPr>
            <a:r>
              <a:rPr lang="en">
                <a:solidFill>
                  <a:schemeClr val="dk1"/>
                </a:solidFill>
                <a:latin typeface="Average"/>
                <a:ea typeface="Average"/>
                <a:cs typeface="Average"/>
                <a:sym typeface="Average"/>
              </a:rPr>
              <a:t>The catapult is no longer included.</a:t>
            </a:r>
            <a:endParaRPr>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Pulley switched to an elevator-like machine.</a:t>
            </a:r>
            <a:endParaRPr>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Buttons for drawbridge, elevator, and robot car exchanged to distance sensors. </a:t>
            </a:r>
            <a:endParaRPr>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Ferris wheel is gravity-operated instead of powered by a motor.</a:t>
            </a:r>
            <a:endParaRPr>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More ramps included than planned.</a:t>
            </a:r>
            <a:endParaRPr>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a:solidFill>
                  <a:schemeClr val="dk1"/>
                </a:solidFill>
                <a:latin typeface="Average"/>
                <a:ea typeface="Average"/>
                <a:cs typeface="Average"/>
                <a:sym typeface="Average"/>
              </a:rPr>
              <a:t>Wedge and box switched to a seesaw.</a:t>
            </a:r>
            <a:endParaRPr>
              <a:solidFill>
                <a:schemeClr val="dk1"/>
              </a:solidFill>
              <a:latin typeface="Average"/>
              <a:ea typeface="Average"/>
              <a:cs typeface="Average"/>
              <a:sym typeface="Average"/>
            </a:endParaRPr>
          </a:p>
          <a:p>
            <a:pPr indent="0" lvl="0" marL="457200" rtl="0" algn="l">
              <a:spcBef>
                <a:spcPts val="1600"/>
              </a:spcBef>
              <a:spcAft>
                <a:spcPts val="1600"/>
              </a:spcAft>
              <a:buNone/>
            </a:pPr>
            <a:r>
              <a:t/>
            </a:r>
            <a:endParaRPr>
              <a:solidFill>
                <a:schemeClr val="dk1"/>
              </a:solidFill>
              <a:latin typeface="Average"/>
              <a:ea typeface="Average"/>
              <a:cs typeface="Average"/>
              <a:sym typeface="Average"/>
            </a:endParaRPr>
          </a:p>
        </p:txBody>
      </p:sp>
      <p:pic>
        <p:nvPicPr>
          <p:cNvPr id="93" name="Google Shape;93;p18"/>
          <p:cNvPicPr preferRelativeResize="0"/>
          <p:nvPr/>
        </p:nvPicPr>
        <p:blipFill rotWithShape="1">
          <a:blip r:embed="rId3">
            <a:alphaModFix/>
          </a:blip>
          <a:srcRect b="23403" l="0" r="0" t="19387"/>
          <a:stretch/>
        </p:blipFill>
        <p:spPr>
          <a:xfrm>
            <a:off x="4527300" y="3474900"/>
            <a:ext cx="4616700" cy="1668600"/>
          </a:xfrm>
          <a:prstGeom prst="rect">
            <a:avLst/>
          </a:prstGeom>
          <a:noFill/>
          <a:ln>
            <a:noFill/>
          </a:ln>
        </p:spPr>
      </p:pic>
      <p:pic>
        <p:nvPicPr>
          <p:cNvPr id="94" name="Google Shape;94;p18"/>
          <p:cNvPicPr preferRelativeResize="0"/>
          <p:nvPr/>
        </p:nvPicPr>
        <p:blipFill rotWithShape="1">
          <a:blip r:embed="rId3">
            <a:alphaModFix/>
          </a:blip>
          <a:srcRect b="23403" l="0" r="0" t="19387"/>
          <a:stretch/>
        </p:blipFill>
        <p:spPr>
          <a:xfrm>
            <a:off x="0" y="3474900"/>
            <a:ext cx="4616700" cy="1668600"/>
          </a:xfrm>
          <a:prstGeom prst="rect">
            <a:avLst/>
          </a:prstGeom>
          <a:noFill/>
          <a:ln>
            <a:noFill/>
          </a:ln>
        </p:spPr>
      </p:pic>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Final Design Update</a:t>
            </a:r>
            <a:endParaRPr>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idx="1" type="body"/>
          </p:nvPr>
        </p:nvSpPr>
        <p:spPr>
          <a:xfrm>
            <a:off x="311700" y="1173150"/>
            <a:ext cx="4383000" cy="27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rage"/>
                <a:ea typeface="Average"/>
                <a:cs typeface="Average"/>
                <a:sym typeface="Average"/>
              </a:rPr>
              <a:t>How it works...</a:t>
            </a:r>
            <a:endParaRPr u="sng">
              <a:solidFill>
                <a:schemeClr val="dk1"/>
              </a:solidFill>
              <a:latin typeface="Average"/>
              <a:ea typeface="Average"/>
              <a:cs typeface="Average"/>
              <a:sym typeface="Average"/>
            </a:endParaRPr>
          </a:p>
          <a:p>
            <a:pPr indent="-342900" lvl="0" marL="457200" rtl="0" algn="l">
              <a:spcBef>
                <a:spcPts val="160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The marble sits at the top of the hill.</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When the marble is pushed from behind, it rolls onto track, into the loop, and comes back out with a significant amount of speed.</a:t>
            </a:r>
            <a:endParaRPr>
              <a:solidFill>
                <a:schemeClr val="dk1"/>
              </a:solidFill>
              <a:latin typeface="Average"/>
              <a:ea typeface="Average"/>
              <a:cs typeface="Average"/>
              <a:sym typeface="Average"/>
            </a:endParaRPr>
          </a:p>
        </p:txBody>
      </p:sp>
      <p:pic>
        <p:nvPicPr>
          <p:cNvPr id="101" name="Google Shape;101;p19"/>
          <p:cNvPicPr preferRelativeResize="0"/>
          <p:nvPr/>
        </p:nvPicPr>
        <p:blipFill rotWithShape="1">
          <a:blip r:embed="rId3">
            <a:alphaModFix/>
          </a:blip>
          <a:srcRect b="7518" l="0" r="0" t="0"/>
          <a:stretch/>
        </p:blipFill>
        <p:spPr>
          <a:xfrm>
            <a:off x="5318850" y="-53275"/>
            <a:ext cx="3825150" cy="5196775"/>
          </a:xfrm>
          <a:prstGeom prst="rect">
            <a:avLst/>
          </a:prstGeom>
          <a:noFill/>
          <a:ln>
            <a:noFill/>
          </a:ln>
        </p:spPr>
      </p:pic>
      <p:sp>
        <p:nvSpPr>
          <p:cNvPr id="102" name="Google Shape;102;p19"/>
          <p:cNvSpPr txBox="1"/>
          <p:nvPr>
            <p:ph type="title"/>
          </p:nvPr>
        </p:nvSpPr>
        <p:spPr>
          <a:xfrm>
            <a:off x="311700" y="445025"/>
            <a:ext cx="793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Loop</a:t>
            </a:r>
            <a:endParaRPr>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Drawbridge</a:t>
            </a:r>
            <a:endParaRPr>
              <a:latin typeface="Playfair Display"/>
              <a:ea typeface="Playfair Display"/>
              <a:cs typeface="Playfair Display"/>
              <a:sym typeface="Playfair Display"/>
            </a:endParaRPr>
          </a:p>
        </p:txBody>
      </p:sp>
      <p:sp>
        <p:nvSpPr>
          <p:cNvPr id="108" name="Google Shape;108;p20"/>
          <p:cNvSpPr txBox="1"/>
          <p:nvPr>
            <p:ph idx="1" type="body"/>
          </p:nvPr>
        </p:nvSpPr>
        <p:spPr>
          <a:xfrm>
            <a:off x="311700" y="1152475"/>
            <a:ext cx="3737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chemeClr val="dk1"/>
                </a:solidFill>
                <a:latin typeface="Average"/>
                <a:ea typeface="Average"/>
                <a:cs typeface="Average"/>
                <a:sym typeface="Average"/>
              </a:rPr>
              <a:t>How it works…</a:t>
            </a:r>
            <a:endParaRPr sz="1700" u="sng">
              <a:solidFill>
                <a:schemeClr val="dk1"/>
              </a:solidFill>
              <a:latin typeface="Average"/>
              <a:ea typeface="Average"/>
              <a:cs typeface="Average"/>
              <a:sym typeface="Average"/>
            </a:endParaRPr>
          </a:p>
          <a:p>
            <a:pPr indent="-336550" lvl="0" marL="457200" rtl="0" algn="l">
              <a:spcBef>
                <a:spcPts val="1600"/>
              </a:spcBef>
              <a:spcAft>
                <a:spcPts val="0"/>
              </a:spcAft>
              <a:buClr>
                <a:schemeClr val="dk1"/>
              </a:buClr>
              <a:buSzPts val="1700"/>
              <a:buFont typeface="Average"/>
              <a:buAutoNum type="arabicPeriod"/>
            </a:pPr>
            <a:r>
              <a:rPr lang="en" sz="1700">
                <a:solidFill>
                  <a:schemeClr val="dk1"/>
                </a:solidFill>
                <a:latin typeface="Average"/>
                <a:ea typeface="Average"/>
                <a:cs typeface="Average"/>
                <a:sym typeface="Average"/>
              </a:rPr>
              <a:t>The marble enters from the loop with enough velocity to make it up a short ramp.</a:t>
            </a:r>
            <a:endParaRPr sz="1700">
              <a:solidFill>
                <a:schemeClr val="dk1"/>
              </a:solidFill>
              <a:latin typeface="Average"/>
              <a:ea typeface="Average"/>
              <a:cs typeface="Average"/>
              <a:sym typeface="Average"/>
            </a:endParaRPr>
          </a:p>
          <a:p>
            <a:pPr indent="-336550" lvl="0" marL="457200" rtl="0" algn="l">
              <a:spcBef>
                <a:spcPts val="0"/>
              </a:spcBef>
              <a:spcAft>
                <a:spcPts val="0"/>
              </a:spcAft>
              <a:buClr>
                <a:schemeClr val="dk1"/>
              </a:buClr>
              <a:buSzPts val="1700"/>
              <a:buFont typeface="Average"/>
              <a:buAutoNum type="arabicPeriod"/>
            </a:pPr>
            <a:r>
              <a:rPr lang="en" sz="1700">
                <a:solidFill>
                  <a:schemeClr val="dk1"/>
                </a:solidFill>
                <a:latin typeface="Average"/>
                <a:ea typeface="Average"/>
                <a:cs typeface="Average"/>
                <a:sym typeface="Average"/>
              </a:rPr>
              <a:t>The marble collides with a container holding a second marble, setting off a chain reaction of events that eventually leads to the pulley lowering the drawbridge.</a:t>
            </a:r>
            <a:endParaRPr sz="1700">
              <a:solidFill>
                <a:schemeClr val="dk1"/>
              </a:solidFill>
              <a:latin typeface="Average"/>
              <a:ea typeface="Average"/>
              <a:cs typeface="Average"/>
              <a:sym typeface="Average"/>
            </a:endParaRPr>
          </a:p>
        </p:txBody>
      </p:sp>
      <p:pic>
        <p:nvPicPr>
          <p:cNvPr id="109" name="Google Shape;109;p20"/>
          <p:cNvPicPr preferRelativeResize="0"/>
          <p:nvPr/>
        </p:nvPicPr>
        <p:blipFill rotWithShape="1">
          <a:blip r:embed="rId3">
            <a:alphaModFix/>
          </a:blip>
          <a:srcRect b="5114" l="0" r="0" t="0"/>
          <a:stretch/>
        </p:blipFill>
        <p:spPr>
          <a:xfrm>
            <a:off x="4277100" y="1239825"/>
            <a:ext cx="4555202" cy="32416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5294625" y="445025"/>
            <a:ext cx="35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Ferris Wheel</a:t>
            </a:r>
            <a:endParaRPr>
              <a:latin typeface="Playfair Display"/>
              <a:ea typeface="Playfair Display"/>
              <a:cs typeface="Playfair Display"/>
              <a:sym typeface="Playfair Display"/>
            </a:endParaRPr>
          </a:p>
        </p:txBody>
      </p:sp>
      <p:sp>
        <p:nvSpPr>
          <p:cNvPr id="115" name="Google Shape;115;p21"/>
          <p:cNvSpPr txBox="1"/>
          <p:nvPr>
            <p:ph idx="1" type="body"/>
          </p:nvPr>
        </p:nvSpPr>
        <p:spPr>
          <a:xfrm>
            <a:off x="5294625" y="1201120"/>
            <a:ext cx="3420900" cy="28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verage"/>
                <a:ea typeface="Average"/>
                <a:cs typeface="Average"/>
                <a:sym typeface="Average"/>
              </a:rPr>
              <a:t>How it works...</a:t>
            </a:r>
            <a:endParaRPr u="sng">
              <a:solidFill>
                <a:schemeClr val="dk1"/>
              </a:solidFill>
              <a:latin typeface="Average"/>
              <a:ea typeface="Average"/>
              <a:cs typeface="Average"/>
              <a:sym typeface="Average"/>
            </a:endParaRPr>
          </a:p>
          <a:p>
            <a:pPr indent="-342900" lvl="0" marL="457200" rtl="0" algn="l">
              <a:spcBef>
                <a:spcPts val="160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The ferris wheel begins at rest.</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a:solidFill>
                  <a:schemeClr val="dk1"/>
                </a:solidFill>
                <a:latin typeface="Average"/>
                <a:ea typeface="Average"/>
                <a:cs typeface="Average"/>
                <a:sym typeface="Average"/>
              </a:rPr>
              <a:t>Added weight from the marble results in the ferris wheel rotating due to the downwards gravitational force.</a:t>
            </a:r>
            <a:endParaRPr>
              <a:solidFill>
                <a:schemeClr val="dk1"/>
              </a:solidFill>
              <a:latin typeface="Average"/>
              <a:ea typeface="Average"/>
              <a:cs typeface="Average"/>
              <a:sym typeface="Average"/>
            </a:endParaRPr>
          </a:p>
        </p:txBody>
      </p:sp>
      <p:pic>
        <p:nvPicPr>
          <p:cNvPr id="116" name="Google Shape;116;p21"/>
          <p:cNvPicPr preferRelativeResize="0"/>
          <p:nvPr/>
        </p:nvPicPr>
        <p:blipFill>
          <a:blip r:embed="rId3">
            <a:alphaModFix/>
          </a:blip>
          <a:stretch>
            <a:fillRect/>
          </a:stretch>
        </p:blipFill>
        <p:spPr>
          <a:xfrm rot="-5400000">
            <a:off x="-166871" y="168302"/>
            <a:ext cx="5142070" cy="4808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